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5" r:id="rId1"/>
    <p:sldMasterId id="2147483689" r:id="rId2"/>
  </p:sldMasterIdLst>
  <p:notesMasterIdLst>
    <p:notesMasterId r:id="rId62"/>
  </p:notesMasterIdLst>
  <p:handoutMasterIdLst>
    <p:handoutMasterId r:id="rId63"/>
  </p:handoutMasterIdLst>
  <p:sldIdLst>
    <p:sldId id="256" r:id="rId3"/>
    <p:sldId id="257" r:id="rId4"/>
    <p:sldId id="262" r:id="rId5"/>
    <p:sldId id="263" r:id="rId6"/>
    <p:sldId id="448" r:id="rId7"/>
    <p:sldId id="265" r:id="rId8"/>
    <p:sldId id="266" r:id="rId9"/>
    <p:sldId id="324" r:id="rId10"/>
    <p:sldId id="268" r:id="rId11"/>
    <p:sldId id="269" r:id="rId12"/>
    <p:sldId id="270" r:id="rId13"/>
    <p:sldId id="271" r:id="rId14"/>
    <p:sldId id="446" r:id="rId15"/>
    <p:sldId id="272" r:id="rId16"/>
    <p:sldId id="273" r:id="rId17"/>
    <p:sldId id="274" r:id="rId18"/>
    <p:sldId id="275" r:id="rId19"/>
    <p:sldId id="276" r:id="rId20"/>
    <p:sldId id="277" r:id="rId21"/>
    <p:sldId id="278" r:id="rId22"/>
    <p:sldId id="445" r:id="rId23"/>
    <p:sldId id="280" r:id="rId24"/>
    <p:sldId id="281" r:id="rId25"/>
    <p:sldId id="282" r:id="rId26"/>
    <p:sldId id="283" r:id="rId27"/>
    <p:sldId id="284" r:id="rId28"/>
    <p:sldId id="285" r:id="rId29"/>
    <p:sldId id="286" r:id="rId30"/>
    <p:sldId id="287" r:id="rId31"/>
    <p:sldId id="288" r:id="rId32"/>
    <p:sldId id="289" r:id="rId33"/>
    <p:sldId id="291" r:id="rId34"/>
    <p:sldId id="292" r:id="rId35"/>
    <p:sldId id="293" r:id="rId36"/>
    <p:sldId id="294" r:id="rId37"/>
    <p:sldId id="297" r:id="rId38"/>
    <p:sldId id="298" r:id="rId39"/>
    <p:sldId id="299" r:id="rId40"/>
    <p:sldId id="300" r:id="rId41"/>
    <p:sldId id="301" r:id="rId42"/>
    <p:sldId id="302" r:id="rId43"/>
    <p:sldId id="449" r:id="rId44"/>
    <p:sldId id="450" r:id="rId45"/>
    <p:sldId id="451" r:id="rId46"/>
    <p:sldId id="452" r:id="rId47"/>
    <p:sldId id="453" r:id="rId48"/>
    <p:sldId id="303" r:id="rId49"/>
    <p:sldId id="304" r:id="rId50"/>
    <p:sldId id="305" r:id="rId51"/>
    <p:sldId id="308" r:id="rId52"/>
    <p:sldId id="309" r:id="rId53"/>
    <p:sldId id="455" r:id="rId54"/>
    <p:sldId id="311" r:id="rId55"/>
    <p:sldId id="454" r:id="rId56"/>
    <p:sldId id="321" r:id="rId57"/>
    <p:sldId id="322" r:id="rId58"/>
    <p:sldId id="319" r:id="rId59"/>
    <p:sldId id="320" r:id="rId60"/>
    <p:sldId id="323" r:id="rId61"/>
  </p:sldIdLst>
  <p:sldSz cx="24384000" cy="13716000"/>
  <p:notesSz cx="6858000" cy="9144000"/>
  <p:embeddedFontLst>
    <p:embeddedFont>
      <p:font typeface="Avenir" panose="02000503020000020003" pitchFamily="2" charset="0"/>
      <p:regular r:id="rId64"/>
      <p:italic r:id="rId65"/>
    </p:embeddedFont>
    <p:embeddedFont>
      <p:font typeface="Avenir Book" panose="02000503020000020003" pitchFamily="2" charset="0"/>
      <p:regular r:id="rId66"/>
      <p:italic r:id="rId67"/>
    </p:embeddedFont>
    <p:embeddedFont>
      <p:font typeface="Helvetica Neue" panose="02000503000000020004" pitchFamily="2" charset="0"/>
      <p:regular r:id="rId68"/>
      <p:bold r:id="rId69"/>
      <p:italic r:id="rId70"/>
      <p:boldItalic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1"/>
    <p:restoredTop sz="76028"/>
  </p:normalViewPr>
  <p:slideViewPr>
    <p:cSldViewPr snapToGrid="0">
      <p:cViewPr varScale="1">
        <p:scale>
          <a:sx n="42" d="100"/>
          <a:sy n="42" d="100"/>
        </p:scale>
        <p:origin x="240"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handoutMaster" Target="handoutMasters/handoutMaster1.xml"/><Relationship Id="rId68"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3.fntdata"/><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CEE983-FB73-CF42-9F63-48FB5646E1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2C3DAE8-AB34-FC4D-A05C-4544B0C003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38249E-EBC0-8A44-B25B-11D9078E18AC}" type="datetimeFigureOut">
              <a:rPr lang="en-US" smtClean="0"/>
              <a:t>10/2/24</a:t>
            </a:fld>
            <a:endParaRPr lang="en-US"/>
          </a:p>
        </p:txBody>
      </p:sp>
      <p:sp>
        <p:nvSpPr>
          <p:cNvPr id="4" name="Footer Placeholder 3">
            <a:extLst>
              <a:ext uri="{FF2B5EF4-FFF2-40B4-BE49-F238E27FC236}">
                <a16:creationId xmlns:a16="http://schemas.microsoft.com/office/drawing/2014/main" id="{1EEC05FE-E7C4-5947-8497-A1CC6DC0E6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41BAA72-6FDE-7F4A-89BC-205B86FFB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31DE33-F4E8-8941-8551-6B62F849527B}" type="slidenum">
              <a:rPr lang="en-US" smtClean="0"/>
              <a:t>‹#›</a:t>
            </a:fld>
            <a:endParaRPr lang="en-US"/>
          </a:p>
        </p:txBody>
      </p:sp>
    </p:spTree>
    <p:extLst>
      <p:ext uri="{BB962C8B-B14F-4D97-AF65-F5344CB8AC3E}">
        <p14:creationId xmlns:p14="http://schemas.microsoft.com/office/powerpoint/2010/main" val="71682341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session we’re going to cover some of the main statistical concepts that are relevant to differential expression analysis in RNA-seq data. </a:t>
            </a:r>
            <a:r>
              <a:rPr lang="en-US" dirty="0"/>
              <a:t>We will also talk a little bit about experimental design and how it can impact the analysis of these data. </a:t>
            </a:r>
            <a:endParaRPr dirty="0"/>
          </a:p>
          <a:p>
            <a:pPr marL="0" lvl="0" indent="0" algn="l" rtl="0">
              <a:spcBef>
                <a:spcPts val="0"/>
              </a:spcBef>
              <a:spcAft>
                <a:spcPts val="0"/>
              </a:spcAft>
              <a:buNone/>
            </a:pPr>
            <a:r>
              <a:rPr lang="en-US" dirty="0"/>
              <a:t>This is not a deep statistics lecture, but rather a brief overview of the key concepts.</a:t>
            </a:r>
            <a:endParaRPr dirty="0"/>
          </a:p>
        </p:txBody>
      </p:sp>
      <p:sp>
        <p:nvSpPr>
          <p:cNvPr id="74" name="Google Shape;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 </a:t>
            </a:r>
            <a:endParaRPr dirty="0"/>
          </a:p>
        </p:txBody>
      </p:sp>
      <p:sp>
        <p:nvSpPr>
          <p:cNvPr id="227" name="Google Shape;22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9" name="Google Shape;299;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Inference means two things: estimating population parameters and testing hypothesis regarding the population distribution.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 name="Google Shape;326;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Inference means two things: estimating population parameters and testing hypothesis regarding the population distribution.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particular, our primary objective is to understand the meaning of the main output we will get from our differential expression analysis with DESeq2, which is a results table illustrated here (we will cover this in detail in a practical later in the course). </a:t>
            </a:r>
            <a:endParaRPr/>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6" name="Google Shape;35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4" name="Google Shape;364;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5" name="Google Shape;385;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 name="Google Shape;400;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3" name="Google Shape;423;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9" name="Google Shape;43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7" name="Google Shape;547;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1" name="Google Shape;591;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6" name="Google Shape;636;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4" name="Google Shape;734;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Type I error is easy - when you decide to do a statistical test, you need to decide before hand what your significance threshold would be. At what error rate you will reject the null hypothesis - 0.05 is a common choice depending on the field. This value is actually your probability of rejecting the null hypothesis even if it's true. In this plot, your significance levels is the red shaded area, and you took a sample and its mean falls into this shaded area, then you reject the null hypothesis. And if your null hypothesis is actually true, you would be committing a Type I error without knowing about it. If we go back to the example we have discussed, this was the probability distribution with mean of 1.2 seconds.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7" name="Google Shape;777;p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Type I error is easy - when you decide to do a statistical test, you need to decide before hand what your significance threshold would be. At what error rate you will reject the null hypothesis - 0.05 is a common choice depending on the field. This value is actually your probability of rejecting the null hypothesis even if it's true. In this plot, your significance levels is the red shaded area, and you took a sample and its mean falls into this shaded area, then you reject the null hypothesis. And if your null hypothesis is actually true, you would be committing a Type I error without knowing about it. If we go back to the example we have discussed, this was the probability distribution with mean of 1.2 seconds.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6" name="Google Shape;806;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Power is directly associated with Type I error, if you nudge this line to the left, in other words, if you increase your Type I error, you increase your power. Another way to boost power is to increase sample sizes, if you have larger sample sizes these sampling distributions would be steeper, the variance would be lower. There are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5" name="Google Shape;835;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03633dd946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could use a model just as the one we talked about earlier, assuming a normal distribution as the data generating process to model our data. </a:t>
            </a:r>
            <a:endParaRPr/>
          </a:p>
        </p:txBody>
      </p:sp>
      <p:sp>
        <p:nvSpPr>
          <p:cNvPr id="858" name="Google Shape;858;g103633dd9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0" name="Google Shape;88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03633dd946_0_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Here we have mean = 2 and mean = 10 with same dispersion for both (5)</a:t>
            </a:r>
            <a:endParaRPr>
              <a:solidFill>
                <a:schemeClr val="dk1"/>
              </a:solidFill>
            </a:endParaRPr>
          </a:p>
          <a:p>
            <a:pPr marL="0" lvl="0" indent="0" algn="l" rtl="0">
              <a:spcBef>
                <a:spcPts val="0"/>
              </a:spcBef>
              <a:spcAft>
                <a:spcPts val="0"/>
              </a:spcAft>
              <a:buNone/>
            </a:pPr>
            <a:endParaRPr/>
          </a:p>
        </p:txBody>
      </p:sp>
      <p:sp>
        <p:nvSpPr>
          <p:cNvPr id="918" name="Google Shape;918;g103633dd94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03633dd946_0_8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285750" indent="-285750">
              <a:buFont typeface="Arial" panose="020B0604020202020204" pitchFamily="34" charset="0"/>
              <a:buChar char="•"/>
            </a:pPr>
            <a:r>
              <a:rPr lang="en-US" sz="2400" dirty="0"/>
              <a:t>Estimating the dispersion parameter can be difficult with a small number of samples </a:t>
            </a:r>
          </a:p>
          <a:p>
            <a:endParaRPr lang="en-US" sz="2400" dirty="0"/>
          </a:p>
          <a:p>
            <a:pPr marL="285750" indent="-285750">
              <a:buFont typeface="Arial" panose="020B0604020202020204" pitchFamily="34" charset="0"/>
              <a:buChar char="•"/>
            </a:pPr>
            <a:r>
              <a:rPr lang="en-US" sz="2400" dirty="0"/>
              <a:t>DESeq2 models the variance as the sum of technical and biological variance</a:t>
            </a:r>
          </a:p>
          <a:p>
            <a:endParaRPr lang="en-US" sz="2400" dirty="0"/>
          </a:p>
          <a:p>
            <a:pPr marL="285750" indent="-285750">
              <a:buFont typeface="Arial" panose="020B0604020202020204" pitchFamily="34" charset="0"/>
              <a:buChar char="•"/>
            </a:pPr>
            <a:r>
              <a:rPr lang="en-US" sz="2400" dirty="0"/>
              <a:t>Estimate dispersion for each gene</a:t>
            </a:r>
          </a:p>
          <a:p>
            <a:endParaRPr lang="en-US" sz="2400" dirty="0"/>
          </a:p>
          <a:p>
            <a:pPr marL="285750" indent="-285750">
              <a:buFont typeface="Arial" panose="020B0604020202020204" pitchFamily="34" charset="0"/>
              <a:buChar char="•"/>
            </a:pPr>
            <a:r>
              <a:rPr lang="en-US" sz="2400" dirty="0"/>
              <a:t>‘Share’ dispersion information between genes to obtain fitted estimate</a:t>
            </a:r>
          </a:p>
          <a:p>
            <a:endParaRPr lang="en-US" sz="2400" dirty="0"/>
          </a:p>
          <a:p>
            <a:pPr marL="285750" indent="-285750">
              <a:buFont typeface="Arial" panose="020B0604020202020204" pitchFamily="34" charset="0"/>
              <a:buChar char="•"/>
            </a:pPr>
            <a:r>
              <a:rPr lang="en-US" sz="2400" dirty="0"/>
              <a:t>Shrink gene-wise estimates towards the fitted estimates</a:t>
            </a:r>
          </a:p>
          <a:p>
            <a:pPr marL="0" lvl="0" indent="0" algn="l" rtl="0">
              <a:spcBef>
                <a:spcPts val="0"/>
              </a:spcBef>
              <a:spcAft>
                <a:spcPts val="0"/>
              </a:spcAft>
              <a:buNone/>
            </a:pPr>
            <a:endParaRPr dirty="0"/>
          </a:p>
        </p:txBody>
      </p:sp>
      <p:sp>
        <p:nvSpPr>
          <p:cNvPr id="932" name="Google Shape;932;g103633dd94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03633dd946_0_9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0" name="Google Shape;960;g103633dd94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8" name="Google Shape;1038;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6" name="Google Shape;1046;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6" name="Google Shape;1026;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5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2" name="Google Shape;1032;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7584000" y="4553744"/>
            <a:ext cx="9216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7584000" y="9266783"/>
            <a:ext cx="9216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B4DD3CDD-D029-482B-B0C7-8148556A2425}"/>
              </a:ext>
            </a:extLst>
          </p:cNvPr>
          <p:cNvSpPr/>
          <p:nvPr/>
        </p:nvSpPr>
        <p:spPr>
          <a:xfrm>
            <a:off x="18960752" y="10221140"/>
            <a:ext cx="5040560" cy="3024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7" name="TextBox 6">
            <a:extLst>
              <a:ext uri="{FF2B5EF4-FFF2-40B4-BE49-F238E27FC236}">
                <a16:creationId xmlns:a16="http://schemas.microsoft.com/office/drawing/2014/main" id="{6794953F-E8C8-4237-823E-C80F854F92B8}"/>
              </a:ext>
            </a:extLst>
          </p:cNvPr>
          <p:cNvSpPr txBox="1"/>
          <p:nvPr/>
        </p:nvSpPr>
        <p:spPr>
          <a:xfrm>
            <a:off x="17943064" y="12906672"/>
            <a:ext cx="6058248" cy="492443"/>
          </a:xfrm>
          <a:prstGeom prst="rect">
            <a:avLst/>
          </a:prstGeom>
          <a:noFill/>
        </p:spPr>
        <p:txBody>
          <a:bodyPr wrap="square" rtlCol="0">
            <a:spAutoFit/>
          </a:bodyPr>
          <a:lstStyle/>
          <a:p>
            <a:r>
              <a:rPr lang="en-GB" sz="2600" dirty="0">
                <a:solidFill>
                  <a:schemeClr val="tx2"/>
                </a:solidFill>
                <a:latin typeface="Calibri" panose="020F0502020204030204" pitchFamily="34" charset="0"/>
              </a:rPr>
              <a:t>Together we will beat cancer </a:t>
            </a:r>
          </a:p>
        </p:txBody>
      </p:sp>
      <p:pic>
        <p:nvPicPr>
          <p:cNvPr id="10" name="Picture 9">
            <a:extLst>
              <a:ext uri="{FF2B5EF4-FFF2-40B4-BE49-F238E27FC236}">
                <a16:creationId xmlns:a16="http://schemas.microsoft.com/office/drawing/2014/main" id="{F4799656-09DB-4783-B27C-7BAA814B5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6656" y="11466513"/>
            <a:ext cx="5629008" cy="1239414"/>
          </a:xfrm>
          <a:prstGeom prst="rect">
            <a:avLst/>
          </a:prstGeom>
        </p:spPr>
      </p:pic>
    </p:spTree>
    <p:extLst>
      <p:ext uri="{BB962C8B-B14F-4D97-AF65-F5344CB8AC3E}">
        <p14:creationId xmlns:p14="http://schemas.microsoft.com/office/powerpoint/2010/main" val="805288956"/>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4" name="Rectangle 3">
            <a:extLst>
              <a:ext uri="{FF2B5EF4-FFF2-40B4-BE49-F238E27FC236}">
                <a16:creationId xmlns:a16="http://schemas.microsoft.com/office/drawing/2014/main" id="{1FEAE266-1AED-426B-ABE4-360FFA7DD1E2}"/>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7" name="Picture 6">
            <a:extLst>
              <a:ext uri="{FF2B5EF4-FFF2-40B4-BE49-F238E27FC236}">
                <a16:creationId xmlns:a16="http://schemas.microsoft.com/office/drawing/2014/main" id="{6B284D46-3FE0-4651-9122-7C3AAD129B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3914142882"/>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pic>
        <p:nvPicPr>
          <p:cNvPr id="15" name="Picture 14">
            <a:extLst>
              <a:ext uri="{FF2B5EF4-FFF2-40B4-BE49-F238E27FC236}">
                <a16:creationId xmlns:a16="http://schemas.microsoft.com/office/drawing/2014/main" id="{808B5E23-9338-459A-A8E7-4762B24C3E50}"/>
              </a:ext>
            </a:extLst>
          </p:cNvPr>
          <p:cNvPicPr>
            <a:picLocks noChangeAspect="1"/>
          </p:cNvPicPr>
          <p:nvPr/>
        </p:nvPicPr>
        <p:blipFill>
          <a:blip r:embed="rId3"/>
          <a:stretch>
            <a:fillRect/>
          </a:stretch>
        </p:blipFill>
        <p:spPr>
          <a:xfrm>
            <a:off x="12133714" y="2825552"/>
            <a:ext cx="365792" cy="365792"/>
          </a:xfrm>
          <a:prstGeom prst="rect">
            <a:avLst/>
          </a:prstGeom>
        </p:spPr>
      </p:pic>
      <p:sp>
        <p:nvSpPr>
          <p:cNvPr id="17" name="Oval 16">
            <a:extLst>
              <a:ext uri="{FF2B5EF4-FFF2-40B4-BE49-F238E27FC236}">
                <a16:creationId xmlns:a16="http://schemas.microsoft.com/office/drawing/2014/main" id="{FC321904-BDBE-419A-B400-DC1CF0C4B86D}"/>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8" name="Oval 17">
            <a:extLst>
              <a:ext uri="{FF2B5EF4-FFF2-40B4-BE49-F238E27FC236}">
                <a16:creationId xmlns:a16="http://schemas.microsoft.com/office/drawing/2014/main" id="{A85C9B4C-1761-4163-B0E9-E286F346BFDD}"/>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8" name="Picture 7">
            <a:extLst>
              <a:ext uri="{FF2B5EF4-FFF2-40B4-BE49-F238E27FC236}">
                <a16:creationId xmlns:a16="http://schemas.microsoft.com/office/drawing/2014/main" id="{3C77CE84-C8D0-4A59-B596-71C9205AD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1134566289"/>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D67BD166-F610-4586-9EE0-E9973EC99FEF}"/>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8" name="Picture 7">
            <a:extLst>
              <a:ext uri="{FF2B5EF4-FFF2-40B4-BE49-F238E27FC236}">
                <a16:creationId xmlns:a16="http://schemas.microsoft.com/office/drawing/2014/main" id="{AF241499-57D5-4B7B-84CD-D6C76928A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1019322858"/>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pic>
        <p:nvPicPr>
          <p:cNvPr id="6" name="Picture 5">
            <a:extLst>
              <a:ext uri="{FF2B5EF4-FFF2-40B4-BE49-F238E27FC236}">
                <a16:creationId xmlns:a16="http://schemas.microsoft.com/office/drawing/2014/main" id="{380FECDD-3436-426C-8DBD-F8CDDAB3141C}"/>
              </a:ext>
            </a:extLst>
          </p:cNvPr>
          <p:cNvPicPr>
            <a:picLocks noChangeAspect="1"/>
          </p:cNvPicPr>
          <p:nvPr/>
        </p:nvPicPr>
        <p:blipFill>
          <a:blip r:embed="rId3"/>
          <a:stretch>
            <a:fillRect/>
          </a:stretch>
        </p:blipFill>
        <p:spPr>
          <a:xfrm>
            <a:off x="12133714" y="2825552"/>
            <a:ext cx="365792" cy="365792"/>
          </a:xfrm>
          <a:prstGeom prst="rect">
            <a:avLst/>
          </a:prstGeom>
        </p:spPr>
      </p:pic>
      <p:sp>
        <p:nvSpPr>
          <p:cNvPr id="7" name="Oval 6">
            <a:extLst>
              <a:ext uri="{FF2B5EF4-FFF2-40B4-BE49-F238E27FC236}">
                <a16:creationId xmlns:a16="http://schemas.microsoft.com/office/drawing/2014/main" id="{8C377E3B-3FEB-4504-9826-BAC76041BEDA}"/>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8" name="Oval 7">
            <a:extLst>
              <a:ext uri="{FF2B5EF4-FFF2-40B4-BE49-F238E27FC236}">
                <a16:creationId xmlns:a16="http://schemas.microsoft.com/office/drawing/2014/main" id="{334D8866-A746-4452-BC0D-42B729C259A0}"/>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10" name="Picture 9">
            <a:extLst>
              <a:ext uri="{FF2B5EF4-FFF2-40B4-BE49-F238E27FC236}">
                <a16:creationId xmlns:a16="http://schemas.microsoft.com/office/drawing/2014/main" id="{BAAFEFBD-3898-4ED8-983A-068D02361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2637379935"/>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E5FA-BEBB-4862-9C43-D14CCB29FFFA}"/>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0D33DF61-D91B-41EB-AE86-A0DBDBFF582B}"/>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BE4DDFD-0837-41FA-8FBA-D37B3BB687F1}"/>
              </a:ext>
            </a:extLst>
          </p:cNvPr>
          <p:cNvSpPr>
            <a:spLocks noGrp="1"/>
          </p:cNvSpPr>
          <p:nvPr>
            <p:ph type="dt" sz="half" idx="10"/>
          </p:nvPr>
        </p:nvSpPr>
        <p:spPr/>
        <p:txBody>
          <a:bodyPr/>
          <a:lstStyle>
            <a:lvl1pPr>
              <a:defRPr>
                <a:solidFill>
                  <a:schemeClr val="tx2"/>
                </a:solidFill>
              </a:defRPr>
            </a:lvl1pPr>
          </a:lstStyle>
          <a:p>
            <a:fld id="{3C404475-5ECB-4D36-A4F5-040C1856A096}" type="datetime2">
              <a:rPr lang="en-GB" smtClean="0"/>
              <a:pPr/>
              <a:t>Wednesday 2 October 2024</a:t>
            </a:fld>
            <a:endParaRPr lang="en-GB"/>
          </a:p>
        </p:txBody>
      </p:sp>
      <p:sp>
        <p:nvSpPr>
          <p:cNvPr id="5" name="Footer Placeholder 4">
            <a:extLst>
              <a:ext uri="{FF2B5EF4-FFF2-40B4-BE49-F238E27FC236}">
                <a16:creationId xmlns:a16="http://schemas.microsoft.com/office/drawing/2014/main" id="{0A34EAA5-9395-4AA0-96B6-BD23C5245551}"/>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6" name="Slide Number Placeholder 5">
            <a:extLst>
              <a:ext uri="{FF2B5EF4-FFF2-40B4-BE49-F238E27FC236}">
                <a16:creationId xmlns:a16="http://schemas.microsoft.com/office/drawing/2014/main" id="{031C2346-9DC9-4EFE-9CC7-58A873883353}"/>
              </a:ext>
            </a:extLst>
          </p:cNvPr>
          <p:cNvSpPr>
            <a:spLocks noGrp="1"/>
          </p:cNvSpPr>
          <p:nvPr>
            <p:ph type="sldNum" sz="quarter" idx="12"/>
          </p:nvPr>
        </p:nvSpPr>
        <p:spPr/>
        <p:txBody>
          <a:bodyPr/>
          <a:lstStyle>
            <a:lvl1pPr>
              <a:defRPr>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391032883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FE78-1071-43B4-8733-6DC694827A7B}"/>
              </a:ext>
            </a:extLst>
          </p:cNvPr>
          <p:cNvSpPr>
            <a:spLocks noGrp="1"/>
          </p:cNvSpPr>
          <p:nvPr>
            <p:ph type="title"/>
          </p:nvPr>
        </p:nvSpPr>
        <p:spPr/>
        <p:txBody>
          <a:bodyPr/>
          <a:lstStyle>
            <a:lvl1pPr>
              <a:defRPr>
                <a:solidFill>
                  <a:schemeClr val="tx2"/>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EDFA8F19-6500-41F2-994F-0C0B8A75580F}"/>
              </a:ext>
            </a:extLst>
          </p:cNvPr>
          <p:cNvSpPr>
            <a:spLocks noGrp="1"/>
          </p:cNvSpPr>
          <p:nvPr>
            <p:ph sz="half" idx="1"/>
          </p:nvPr>
        </p:nvSpPr>
        <p:spPr>
          <a:xfrm>
            <a:off x="1676400" y="3545633"/>
            <a:ext cx="10363200" cy="3216265"/>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190A2526-AD2C-4E41-84D3-99AAD9431F23}"/>
              </a:ext>
            </a:extLst>
          </p:cNvPr>
          <p:cNvSpPr>
            <a:spLocks noGrp="1"/>
          </p:cNvSpPr>
          <p:nvPr>
            <p:ph sz="half" idx="2"/>
          </p:nvPr>
        </p:nvSpPr>
        <p:spPr>
          <a:xfrm>
            <a:off x="12344400" y="3545633"/>
            <a:ext cx="10363200" cy="3216265"/>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E0968D63-4560-490A-8851-3FAE68CDC0F5}"/>
              </a:ext>
            </a:extLst>
          </p:cNvPr>
          <p:cNvSpPr>
            <a:spLocks noGrp="1"/>
          </p:cNvSpPr>
          <p:nvPr>
            <p:ph type="dt" sz="half" idx="10"/>
          </p:nvPr>
        </p:nvSpPr>
        <p:spPr/>
        <p:txBody>
          <a:bodyPr/>
          <a:lstStyle>
            <a:lvl1pPr>
              <a:defRPr>
                <a:solidFill>
                  <a:schemeClr val="tx2"/>
                </a:solidFill>
              </a:defRPr>
            </a:lvl1pPr>
          </a:lstStyle>
          <a:p>
            <a:fld id="{09FCC7DF-DE0D-449C-BEB8-BE8530498216}" type="datetime2">
              <a:rPr lang="en-GB" smtClean="0"/>
              <a:pPr/>
              <a:t>Wednesday 2 October 2024</a:t>
            </a:fld>
            <a:endParaRPr lang="en-GB"/>
          </a:p>
        </p:txBody>
      </p:sp>
      <p:sp>
        <p:nvSpPr>
          <p:cNvPr id="6" name="Footer Placeholder 5">
            <a:extLst>
              <a:ext uri="{FF2B5EF4-FFF2-40B4-BE49-F238E27FC236}">
                <a16:creationId xmlns:a16="http://schemas.microsoft.com/office/drawing/2014/main" id="{CF4C26FF-ADB8-40BD-B16C-6FD03308EF3E}"/>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7" name="Slide Number Placeholder 6">
            <a:extLst>
              <a:ext uri="{FF2B5EF4-FFF2-40B4-BE49-F238E27FC236}">
                <a16:creationId xmlns:a16="http://schemas.microsoft.com/office/drawing/2014/main" id="{4633D376-5FFC-4424-BA90-E81E512C965B}"/>
              </a:ext>
            </a:extLst>
          </p:cNvPr>
          <p:cNvSpPr>
            <a:spLocks noGrp="1"/>
          </p:cNvSpPr>
          <p:nvPr>
            <p:ph type="sldNum" sz="quarter" idx="12"/>
          </p:nvPr>
        </p:nvSpPr>
        <p:spPr/>
        <p:txBody>
          <a:bodyPr/>
          <a:lstStyle>
            <a:lvl1pPr>
              <a:defRPr>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1246781212"/>
      </p:ext>
    </p:extLst>
  </p:cSld>
  <p:clrMapOvr>
    <a:masterClrMapping/>
  </p:clrMapOvr>
  <p:hf sldNum="0" hdr="0" ftr="0" dt="0"/>
  <p:extLst>
    <p:ext uri="{DCECCB84-F9BA-43D5-87BE-67443E8EF086}">
      <p15:sldGuideLst xmlns:p15="http://schemas.microsoft.com/office/powerpoint/2012/main">
        <p15:guide id="1" pos="3795">
          <p15:clr>
            <a:srgbClr val="FBAE40"/>
          </p15:clr>
        </p15:guide>
        <p15:guide id="2" pos="388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3BF9-E686-45D8-9BA8-4838328FAE1E}"/>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GB" dirty="0"/>
          </a:p>
        </p:txBody>
      </p:sp>
      <p:sp>
        <p:nvSpPr>
          <p:cNvPr id="3" name="Date Placeholder 2">
            <a:extLst>
              <a:ext uri="{FF2B5EF4-FFF2-40B4-BE49-F238E27FC236}">
                <a16:creationId xmlns:a16="http://schemas.microsoft.com/office/drawing/2014/main" id="{FD1EE3A2-B671-440F-82DD-2CC2477DB0F7}"/>
              </a:ext>
            </a:extLst>
          </p:cNvPr>
          <p:cNvSpPr>
            <a:spLocks noGrp="1"/>
          </p:cNvSpPr>
          <p:nvPr>
            <p:ph type="dt" sz="half" idx="10"/>
          </p:nvPr>
        </p:nvSpPr>
        <p:spPr/>
        <p:txBody>
          <a:bodyPr/>
          <a:lstStyle/>
          <a:p>
            <a:fld id="{D4F71593-4DB0-4D81-8C54-FC3441CD6A31}" type="datetime2">
              <a:rPr lang="en-GB" smtClean="0"/>
              <a:t>Wednesday 2 October 2024</a:t>
            </a:fld>
            <a:endParaRPr lang="en-GB"/>
          </a:p>
        </p:txBody>
      </p:sp>
      <p:sp>
        <p:nvSpPr>
          <p:cNvPr id="4" name="Footer Placeholder 3">
            <a:extLst>
              <a:ext uri="{FF2B5EF4-FFF2-40B4-BE49-F238E27FC236}">
                <a16:creationId xmlns:a16="http://schemas.microsoft.com/office/drawing/2014/main" id="{AD45F141-88CC-4C9B-BCBF-9411DD6B735F}"/>
              </a:ext>
            </a:extLst>
          </p:cNvPr>
          <p:cNvSpPr>
            <a:spLocks noGrp="1"/>
          </p:cNvSpPr>
          <p:nvPr>
            <p:ph type="ftr" sz="quarter" idx="11"/>
          </p:nvPr>
        </p:nvSpPr>
        <p:spPr/>
        <p:txBody>
          <a:bodyPr/>
          <a:lstStyle/>
          <a:p>
            <a:r>
              <a:rPr lang="en-GB"/>
              <a:t>Footer Goes Here</a:t>
            </a:r>
          </a:p>
        </p:txBody>
      </p:sp>
      <p:sp>
        <p:nvSpPr>
          <p:cNvPr id="5" name="Slide Number Placeholder 4">
            <a:extLst>
              <a:ext uri="{FF2B5EF4-FFF2-40B4-BE49-F238E27FC236}">
                <a16:creationId xmlns:a16="http://schemas.microsoft.com/office/drawing/2014/main" id="{0951594B-2BB0-4059-A8A9-F6D669354563}"/>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147134369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D4886D-F66E-4DA4-B896-2DD5F023B34E}"/>
              </a:ext>
            </a:extLst>
          </p:cNvPr>
          <p:cNvSpPr>
            <a:spLocks noGrp="1"/>
          </p:cNvSpPr>
          <p:nvPr>
            <p:ph type="dt" sz="half" idx="10"/>
          </p:nvPr>
        </p:nvSpPr>
        <p:spPr>
          <a:xfrm>
            <a:off x="1679576" y="12660451"/>
            <a:ext cx="10512000" cy="246222"/>
          </a:xfrm>
        </p:spPr>
        <p:txBody>
          <a:bodyPr/>
          <a:lstStyle/>
          <a:p>
            <a:fld id="{A97DCDC8-AA34-4254-B0FC-746FEFC2CCD2}" type="datetime2">
              <a:rPr lang="en-GB" smtClean="0"/>
              <a:t>Wednesday 2 October 2024</a:t>
            </a:fld>
            <a:endParaRPr lang="en-GB"/>
          </a:p>
        </p:txBody>
      </p:sp>
      <p:sp>
        <p:nvSpPr>
          <p:cNvPr id="3" name="Footer Placeholder 2">
            <a:extLst>
              <a:ext uri="{FF2B5EF4-FFF2-40B4-BE49-F238E27FC236}">
                <a16:creationId xmlns:a16="http://schemas.microsoft.com/office/drawing/2014/main" id="{6CCFCCD3-B48C-4476-9A97-D76934AFE9F8}"/>
              </a:ext>
            </a:extLst>
          </p:cNvPr>
          <p:cNvSpPr>
            <a:spLocks noGrp="1"/>
          </p:cNvSpPr>
          <p:nvPr>
            <p:ph type="ftr" sz="quarter" idx="11"/>
          </p:nvPr>
        </p:nvSpPr>
        <p:spPr>
          <a:xfrm>
            <a:off x="1679576" y="13050689"/>
            <a:ext cx="10512424" cy="246222"/>
          </a:xfrm>
        </p:spPr>
        <p:txBody>
          <a:bodyPr/>
          <a:lstStyle/>
          <a:p>
            <a:r>
              <a:rPr lang="en-GB"/>
              <a:t>Footer Goes Here</a:t>
            </a:r>
          </a:p>
        </p:txBody>
      </p:sp>
      <p:sp>
        <p:nvSpPr>
          <p:cNvPr id="4" name="Slide Number Placeholder 3">
            <a:extLst>
              <a:ext uri="{FF2B5EF4-FFF2-40B4-BE49-F238E27FC236}">
                <a16:creationId xmlns:a16="http://schemas.microsoft.com/office/drawing/2014/main" id="{4B74CFAE-D0C0-468C-98D4-B14C14C4E67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22844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with Logo">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056096-ABC1-404A-9892-9E48F602C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6656" y="12042577"/>
            <a:ext cx="5629008" cy="1239414"/>
          </a:xfrm>
          <a:prstGeom prst="rect">
            <a:avLst/>
          </a:prstGeom>
        </p:spPr>
      </p:pic>
    </p:spTree>
    <p:extLst>
      <p:ext uri="{BB962C8B-B14F-4D97-AF65-F5344CB8AC3E}">
        <p14:creationId xmlns:p14="http://schemas.microsoft.com/office/powerpoint/2010/main" val="4206900492"/>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wo Column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
        <p:nvSpPr>
          <p:cNvPr id="7" name="Content Placeholder 6"/>
          <p:cNvSpPr>
            <a:spLocks noGrp="1"/>
          </p:cNvSpPr>
          <p:nvPr>
            <p:ph sz="quarter" idx="13"/>
          </p:nvPr>
        </p:nvSpPr>
        <p:spPr>
          <a:xfrm>
            <a:off x="1683283" y="3524753"/>
            <a:ext cx="10143106" cy="3216266"/>
          </a:xfrm>
        </p:spPr>
        <p:txBody>
          <a:bodyPr/>
          <a:lstStyle>
            <a:lvl1pPr>
              <a:defRPr>
                <a:solidFill>
                  <a:schemeClr val="tx1"/>
                </a:solidFill>
              </a:defRPr>
            </a:lvl1pPr>
            <a:lvl2pPr marL="648882" indent="-648882">
              <a:buFont typeface="Arial" panose="020B0604020202020204" pitchFamily="34" charset="0"/>
              <a:buChar char="•"/>
              <a:defRPr>
                <a:solidFill>
                  <a:schemeClr val="tx1"/>
                </a:solidFill>
              </a:defRPr>
            </a:lvl2pPr>
            <a:lvl3pPr marL="1301602" indent="-652720">
              <a:buFont typeface="Arial" panose="020B0604020202020204" pitchFamily="34" charset="0"/>
              <a:buChar char="•"/>
              <a:defRPr>
                <a:solidFill>
                  <a:schemeClr val="tx1"/>
                </a:solidFill>
              </a:defRPr>
            </a:lvl3pPr>
            <a:lvl4pPr marL="1950480" indent="-648882">
              <a:buFont typeface="Arial" panose="020B0604020202020204" pitchFamily="34" charset="0"/>
              <a:buChar char="•"/>
              <a:defRPr>
                <a:solidFill>
                  <a:schemeClr val="tx1"/>
                </a:solidFill>
              </a:defRPr>
            </a:lvl4pPr>
            <a:lvl5pPr marL="2603200" indent="-652720">
              <a:buFont typeface="Arial" panose="020B0604020202020204" pitchFamily="34" charset="0"/>
              <a:buChar cha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8"/>
          <p:cNvSpPr>
            <a:spLocks noGrp="1"/>
          </p:cNvSpPr>
          <p:nvPr>
            <p:ph sz="quarter" idx="14" hasCustomPrompt="1"/>
          </p:nvPr>
        </p:nvSpPr>
        <p:spPr>
          <a:xfrm>
            <a:off x="12557621" y="3524753"/>
            <a:ext cx="10143106" cy="3216266"/>
          </a:xfrm>
        </p:spPr>
        <p:txBody>
          <a:bodyPr/>
          <a:lstStyle>
            <a:lvl1pPr>
              <a:defRPr>
                <a:solidFill>
                  <a:schemeClr val="tx1"/>
                </a:solidFill>
              </a:defRPr>
            </a:lvl1pPr>
            <a:lvl2pPr marL="648882" indent="-648882">
              <a:buFont typeface="Arial" panose="020B0604020202020204" pitchFamily="34" charset="0"/>
              <a:buChar char="•"/>
              <a:defRPr>
                <a:solidFill>
                  <a:schemeClr val="tx1"/>
                </a:solidFill>
              </a:defRPr>
            </a:lvl2pPr>
            <a:lvl3pPr marL="1301602" indent="-652720">
              <a:buFont typeface="Arial" panose="020B0604020202020204" pitchFamily="34" charset="0"/>
              <a:buChar char="•"/>
              <a:defRPr>
                <a:solidFill>
                  <a:schemeClr val="tx1"/>
                </a:solidFill>
              </a:defRPr>
            </a:lvl3pPr>
            <a:lvl4pPr marL="1950480" indent="-648882">
              <a:buFont typeface="Arial" panose="020B0604020202020204" pitchFamily="34" charset="0"/>
              <a:buChar char="•"/>
              <a:defRPr>
                <a:solidFill>
                  <a:schemeClr val="tx1"/>
                </a:solidFill>
              </a:defRPr>
            </a:lvl4pPr>
            <a:lvl5pPr marL="2603200" indent="-652720">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4935315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7584000" y="4553744"/>
            <a:ext cx="9216000" cy="4176464"/>
          </a:xfrm>
          <a:prstGeom prst="rect">
            <a:avLst/>
          </a:prstGeom>
          <a:ln>
            <a:noFill/>
          </a:ln>
        </p:spPr>
        <p:txBody>
          <a:bodyPr bIns="0" anchor="ctr" anchorCtr="0">
            <a:no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7584000" y="9266783"/>
            <a:ext cx="9216000" cy="615554"/>
          </a:xfrm>
        </p:spPr>
        <p:txBody>
          <a:bodyPr/>
          <a:lstStyle>
            <a:lvl1pPr marL="0" indent="0" algn="ctr">
              <a:buNone/>
              <a:defRPr sz="4000">
                <a:solidFill>
                  <a:schemeClr val="tx2"/>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5D9CB002-D45B-4635-A81B-DEACB25146DD}"/>
              </a:ext>
            </a:extLst>
          </p:cNvPr>
          <p:cNvSpPr/>
          <p:nvPr/>
        </p:nvSpPr>
        <p:spPr>
          <a:xfrm>
            <a:off x="18960752" y="10170368"/>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8" name="TextBox 7">
            <a:extLst>
              <a:ext uri="{FF2B5EF4-FFF2-40B4-BE49-F238E27FC236}">
                <a16:creationId xmlns:a16="http://schemas.microsoft.com/office/drawing/2014/main" id="{DE2ACE78-9094-4BAB-88B0-2409CB7F7313}"/>
              </a:ext>
            </a:extLst>
          </p:cNvPr>
          <p:cNvSpPr txBox="1"/>
          <p:nvPr/>
        </p:nvSpPr>
        <p:spPr>
          <a:xfrm>
            <a:off x="17808624" y="12906672"/>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7" name="Picture 6">
            <a:extLst>
              <a:ext uri="{FF2B5EF4-FFF2-40B4-BE49-F238E27FC236}">
                <a16:creationId xmlns:a16="http://schemas.microsoft.com/office/drawing/2014/main" id="{D5312D3E-807A-4A52-A8B7-5C9E77210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0198" y="11466512"/>
            <a:ext cx="5904656" cy="1302332"/>
          </a:xfrm>
          <a:prstGeom prst="rect">
            <a:avLst/>
          </a:prstGeom>
        </p:spPr>
      </p:pic>
    </p:spTree>
    <p:extLst>
      <p:ext uri="{BB962C8B-B14F-4D97-AF65-F5344CB8AC3E}">
        <p14:creationId xmlns:p14="http://schemas.microsoft.com/office/powerpoint/2010/main" val="2742009972"/>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losing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Title 1">
            <a:extLst>
              <a:ext uri="{FF2B5EF4-FFF2-40B4-BE49-F238E27FC236}">
                <a16:creationId xmlns:a16="http://schemas.microsoft.com/office/drawing/2014/main" id="{13936653-3080-447B-B85A-CA4AC2D8E173}"/>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7" name="Rectangle 6">
            <a:extLst>
              <a:ext uri="{FF2B5EF4-FFF2-40B4-BE49-F238E27FC236}">
                <a16:creationId xmlns:a16="http://schemas.microsoft.com/office/drawing/2014/main" id="{1B083680-74B4-4455-AFC5-36F2C960F739}"/>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8">
            <a:extLst>
              <a:ext uri="{FF2B5EF4-FFF2-40B4-BE49-F238E27FC236}">
                <a16:creationId xmlns:a16="http://schemas.microsoft.com/office/drawing/2014/main" id="{344253DF-1ABC-4174-A75F-C3973F2D5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2236538997"/>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1" name="Google Shape;11;p2"/>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2"/>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3" name="Google Shape;13;p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11323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mp; Bullets" type="tx">
  <p:cSld name="Title &amp; Bullets">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6" name="Google Shape;16;p3"/>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7" name="Google Shape;17;p3"/>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8" name="Google Shape;18;p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581823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1219200" y="3454403"/>
            <a:ext cx="101600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Date Placeholder 3"/>
          <p:cNvSpPr>
            <a:spLocks noGrp="1"/>
          </p:cNvSpPr>
          <p:nvPr>
            <p:ph type="dt" sz="half" idx="10"/>
          </p:nvPr>
        </p:nvSpPr>
        <p:spPr>
          <a:xfrm>
            <a:off x="2235200" y="12293600"/>
            <a:ext cx="9956800" cy="355600"/>
          </a:xfrm>
          <a:prstGeom prst="rect">
            <a:avLst/>
          </a:prstGeom>
        </p:spPr>
        <p:txBody>
          <a:bodyPr vert="horz" lIns="0" tIns="0" rIns="0" bIns="0" rtlCol="0" anchor="t" anchorCtr="0"/>
          <a:lstStyle>
            <a:lvl1pPr algn="l">
              <a:defRPr sz="2000">
                <a:solidFill>
                  <a:schemeClr val="accent6"/>
                </a:solidFill>
              </a:defRPr>
            </a:lvl1pPr>
          </a:lstStyle>
          <a:p>
            <a:fld id="{750CEE6D-10F8-E84E-B244-45BE4C072FAD}" type="datetime2">
              <a:rPr lang="en-GB" smtClean="0"/>
              <a:t>Wednesday 2 October 2024</a:t>
            </a:fld>
            <a:endParaRPr lang="en-GB" dirty="0"/>
          </a:p>
        </p:txBody>
      </p:sp>
      <p:sp>
        <p:nvSpPr>
          <p:cNvPr id="15" name="Footer Placeholder 4"/>
          <p:cNvSpPr>
            <a:spLocks noGrp="1"/>
          </p:cNvSpPr>
          <p:nvPr>
            <p:ph type="ftr" sz="quarter" idx="3"/>
          </p:nvPr>
        </p:nvSpPr>
        <p:spPr>
          <a:xfrm>
            <a:off x="2235201" y="12649198"/>
            <a:ext cx="9956802" cy="762000"/>
          </a:xfrm>
          <a:prstGeom prst="rect">
            <a:avLst/>
          </a:prstGeom>
        </p:spPr>
        <p:txBody>
          <a:bodyPr vert="horz" lIns="0" tIns="0" rIns="0" bIns="0" rtlCol="0" anchor="t" anchorCtr="0"/>
          <a:lstStyle>
            <a:lvl1pPr algn="l">
              <a:defRPr sz="2000">
                <a:solidFill>
                  <a:schemeClr val="tx1"/>
                </a:solidFill>
              </a:defRPr>
            </a:lvl1pPr>
          </a:lstStyle>
          <a:p>
            <a:r>
              <a:rPr lang="en-US"/>
              <a:t>View &lt;Headers and Footers&gt; to alter this text</a:t>
            </a:r>
            <a:endParaRPr lang="en-GB" dirty="0"/>
          </a:p>
        </p:txBody>
      </p:sp>
      <p:sp>
        <p:nvSpPr>
          <p:cNvPr id="16" name="Slide Number Placeholder 5"/>
          <p:cNvSpPr>
            <a:spLocks noGrp="1"/>
          </p:cNvSpPr>
          <p:nvPr>
            <p:ph type="sldNum" sz="quarter" idx="4"/>
          </p:nvPr>
        </p:nvSpPr>
        <p:spPr>
          <a:xfrm>
            <a:off x="15456363" y="12330608"/>
            <a:ext cx="677334" cy="307777"/>
          </a:xfrm>
          <a:prstGeom prst="rect">
            <a:avLst/>
          </a:prstGeom>
        </p:spPr>
        <p:txBody>
          <a:bodyPr vert="horz" lIns="0" tIns="0" rIns="0" bIns="0" rtlCol="0" anchor="t" anchorCtr="0"/>
          <a:lstStyle>
            <a:lvl1pPr algn="l">
              <a:defRPr sz="2000">
                <a:solidFill>
                  <a:srgbClr val="5D5C5C"/>
                </a:solidFill>
              </a:defRPr>
            </a:lvl1pPr>
          </a:lstStyle>
          <a:p>
            <a:fld id="{C231324C-4752-C242-8156-5E21DB4253A5}" type="slidenum">
              <a:rPr lang="en-GB" smtClean="0"/>
              <a:pPr/>
              <a:t>‹#›</a:t>
            </a:fld>
            <a:endParaRPr lang="en-GB" dirty="0"/>
          </a:p>
        </p:txBody>
      </p:sp>
      <p:sp>
        <p:nvSpPr>
          <p:cNvPr id="9" name="Content Placeholder 2"/>
          <p:cNvSpPr>
            <a:spLocks noGrp="1"/>
          </p:cNvSpPr>
          <p:nvPr>
            <p:ph sz="half" idx="11"/>
          </p:nvPr>
        </p:nvSpPr>
        <p:spPr>
          <a:xfrm>
            <a:off x="12192000" y="3454403"/>
            <a:ext cx="109728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10" name="Picture 9" descr="CRUK CRI 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032427" y="11754544"/>
            <a:ext cx="7680854" cy="1668240"/>
          </a:xfrm>
          <a:prstGeom prst="rect">
            <a:avLst/>
          </a:prstGeom>
        </p:spPr>
      </p:pic>
    </p:spTree>
    <p:extLst>
      <p:ext uri="{BB962C8B-B14F-4D97-AF65-F5344CB8AC3E}">
        <p14:creationId xmlns:p14="http://schemas.microsoft.com/office/powerpoint/2010/main" val="36290928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7584000" y="4553744"/>
            <a:ext cx="9216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7584000" y="9266783"/>
            <a:ext cx="9216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B4DD3CDD-D029-482B-B0C7-8148556A2425}"/>
              </a:ext>
            </a:extLst>
          </p:cNvPr>
          <p:cNvSpPr/>
          <p:nvPr/>
        </p:nvSpPr>
        <p:spPr>
          <a:xfrm>
            <a:off x="18960752" y="10221140"/>
            <a:ext cx="5040560" cy="3024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7" name="TextBox 6">
            <a:extLst>
              <a:ext uri="{FF2B5EF4-FFF2-40B4-BE49-F238E27FC236}">
                <a16:creationId xmlns:a16="http://schemas.microsoft.com/office/drawing/2014/main" id="{6794953F-E8C8-4237-823E-C80F854F92B8}"/>
              </a:ext>
            </a:extLst>
          </p:cNvPr>
          <p:cNvSpPr txBox="1"/>
          <p:nvPr/>
        </p:nvSpPr>
        <p:spPr>
          <a:xfrm>
            <a:off x="17943064" y="12906672"/>
            <a:ext cx="6058248" cy="492443"/>
          </a:xfrm>
          <a:prstGeom prst="rect">
            <a:avLst/>
          </a:prstGeom>
          <a:noFill/>
        </p:spPr>
        <p:txBody>
          <a:bodyPr wrap="square" rtlCol="0">
            <a:spAutoFit/>
          </a:bodyPr>
          <a:lstStyle/>
          <a:p>
            <a:r>
              <a:rPr lang="en-GB" sz="2600" dirty="0">
                <a:solidFill>
                  <a:schemeClr val="tx2"/>
                </a:solidFill>
                <a:latin typeface="Calibri" panose="020F0502020204030204" pitchFamily="34" charset="0"/>
              </a:rPr>
              <a:t>Together we will beat cancer </a:t>
            </a:r>
          </a:p>
        </p:txBody>
      </p:sp>
      <p:pic>
        <p:nvPicPr>
          <p:cNvPr id="10" name="Picture 9">
            <a:extLst>
              <a:ext uri="{FF2B5EF4-FFF2-40B4-BE49-F238E27FC236}">
                <a16:creationId xmlns:a16="http://schemas.microsoft.com/office/drawing/2014/main" id="{F4799656-09DB-4783-B27C-7BAA814B5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6656" y="11466513"/>
            <a:ext cx="5629008" cy="1239414"/>
          </a:xfrm>
          <a:prstGeom prst="rect">
            <a:avLst/>
          </a:prstGeom>
        </p:spPr>
      </p:pic>
    </p:spTree>
    <p:extLst>
      <p:ext uri="{BB962C8B-B14F-4D97-AF65-F5344CB8AC3E}">
        <p14:creationId xmlns:p14="http://schemas.microsoft.com/office/powerpoint/2010/main" val="2410047316"/>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7584000" y="4553744"/>
            <a:ext cx="9216000" cy="4176464"/>
          </a:xfrm>
          <a:prstGeom prst="rect">
            <a:avLst/>
          </a:prstGeom>
          <a:ln>
            <a:noFill/>
          </a:ln>
        </p:spPr>
        <p:txBody>
          <a:bodyPr bIns="0" anchor="ctr" anchorCtr="0">
            <a:no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7584000" y="9266783"/>
            <a:ext cx="9216000" cy="615554"/>
          </a:xfrm>
        </p:spPr>
        <p:txBody>
          <a:bodyPr/>
          <a:lstStyle>
            <a:lvl1pPr marL="0" indent="0" algn="ctr">
              <a:buNone/>
              <a:defRPr sz="4000">
                <a:solidFill>
                  <a:schemeClr val="tx2"/>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5D9CB002-D45B-4635-A81B-DEACB25146DD}"/>
              </a:ext>
            </a:extLst>
          </p:cNvPr>
          <p:cNvSpPr/>
          <p:nvPr/>
        </p:nvSpPr>
        <p:spPr>
          <a:xfrm>
            <a:off x="18960752" y="10170368"/>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 name="TextBox 7">
            <a:extLst>
              <a:ext uri="{FF2B5EF4-FFF2-40B4-BE49-F238E27FC236}">
                <a16:creationId xmlns:a16="http://schemas.microsoft.com/office/drawing/2014/main" id="{DE2ACE78-9094-4BAB-88B0-2409CB7F7313}"/>
              </a:ext>
            </a:extLst>
          </p:cNvPr>
          <p:cNvSpPr txBox="1"/>
          <p:nvPr/>
        </p:nvSpPr>
        <p:spPr>
          <a:xfrm>
            <a:off x="17808624" y="12906672"/>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7" name="Picture 6">
            <a:extLst>
              <a:ext uri="{FF2B5EF4-FFF2-40B4-BE49-F238E27FC236}">
                <a16:creationId xmlns:a16="http://schemas.microsoft.com/office/drawing/2014/main" id="{D5312D3E-807A-4A52-A8B7-5C9E77210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0198" y="11466512"/>
            <a:ext cx="5904656" cy="1302332"/>
          </a:xfrm>
          <a:prstGeom prst="rect">
            <a:avLst/>
          </a:prstGeom>
        </p:spPr>
      </p:pic>
    </p:spTree>
    <p:extLst>
      <p:ext uri="{BB962C8B-B14F-4D97-AF65-F5344CB8AC3E}">
        <p14:creationId xmlns:p14="http://schemas.microsoft.com/office/powerpoint/2010/main" val="3051293647"/>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lide - option 3">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tx2"/>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8" name="Picture Placeholder 10">
            <a:extLst>
              <a:ext uri="{FF2B5EF4-FFF2-40B4-BE49-F238E27FC236}">
                <a16:creationId xmlns:a16="http://schemas.microsoft.com/office/drawing/2014/main" id="{4A112773-0389-44C1-9A6C-D346A4A5026D}"/>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5" name="Oval 4">
            <a:extLst>
              <a:ext uri="{FF2B5EF4-FFF2-40B4-BE49-F238E27FC236}">
                <a16:creationId xmlns:a16="http://schemas.microsoft.com/office/drawing/2014/main" id="{F0892D67-F81D-4EAF-91FC-295D8C2F6020}"/>
              </a:ext>
            </a:extLst>
          </p:cNvPr>
          <p:cNvSpPr/>
          <p:nvPr/>
        </p:nvSpPr>
        <p:spPr>
          <a:xfrm>
            <a:off x="13310162" y="1014588"/>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6" name="Oval 5">
            <a:extLst>
              <a:ext uri="{FF2B5EF4-FFF2-40B4-BE49-F238E27FC236}">
                <a16:creationId xmlns:a16="http://schemas.microsoft.com/office/drawing/2014/main" id="{673C406D-B215-4935-8E9E-66DD87522B2E}"/>
              </a:ext>
            </a:extLst>
          </p:cNvPr>
          <p:cNvSpPr/>
          <p:nvPr/>
        </p:nvSpPr>
        <p:spPr>
          <a:xfrm>
            <a:off x="13751428" y="3347894"/>
            <a:ext cx="340952" cy="340952"/>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7" name="Oval 6">
            <a:extLst>
              <a:ext uri="{FF2B5EF4-FFF2-40B4-BE49-F238E27FC236}">
                <a16:creationId xmlns:a16="http://schemas.microsoft.com/office/drawing/2014/main" id="{68AEAD39-6F92-40BC-B53B-719F85124F3E}"/>
              </a:ext>
            </a:extLst>
          </p:cNvPr>
          <p:cNvSpPr/>
          <p:nvPr/>
        </p:nvSpPr>
        <p:spPr>
          <a:xfrm>
            <a:off x="12255152" y="747888"/>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0" name="TextBox 9">
            <a:extLst>
              <a:ext uri="{FF2B5EF4-FFF2-40B4-BE49-F238E27FC236}">
                <a16:creationId xmlns:a16="http://schemas.microsoft.com/office/drawing/2014/main" id="{45336AE6-2107-40DE-99F8-D4EE744CD5C2}"/>
              </a:ext>
            </a:extLst>
          </p:cNvPr>
          <p:cNvSpPr txBox="1"/>
          <p:nvPr/>
        </p:nvSpPr>
        <p:spPr>
          <a:xfrm>
            <a:off x="436208" y="12953088"/>
            <a:ext cx="6058248" cy="492443"/>
          </a:xfrm>
          <a:prstGeom prst="rect">
            <a:avLst/>
          </a:prstGeom>
          <a:noFill/>
        </p:spPr>
        <p:txBody>
          <a:bodyPr wrap="square" rtlCol="0">
            <a:spAutoFit/>
          </a:bodyPr>
          <a:lstStyle/>
          <a:p>
            <a:r>
              <a:rPr lang="en-GB" sz="2600" dirty="0">
                <a:solidFill>
                  <a:schemeClr val="tx2"/>
                </a:solidFill>
                <a:latin typeface="Calibri" panose="020F0502020204030204" pitchFamily="34" charset="0"/>
              </a:rPr>
              <a:t>Together we will beat cancer </a:t>
            </a:r>
          </a:p>
        </p:txBody>
      </p:sp>
      <p:pic>
        <p:nvPicPr>
          <p:cNvPr id="12" name="Picture 11">
            <a:extLst>
              <a:ext uri="{FF2B5EF4-FFF2-40B4-BE49-F238E27FC236}">
                <a16:creationId xmlns:a16="http://schemas.microsoft.com/office/drawing/2014/main" id="{F91263D7-559D-4BEC-80C9-175F6C07A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4" y="11466513"/>
            <a:ext cx="5629008" cy="1239414"/>
          </a:xfrm>
          <a:prstGeom prst="rect">
            <a:avLst/>
          </a:prstGeom>
        </p:spPr>
      </p:pic>
    </p:spTree>
    <p:extLst>
      <p:ext uri="{BB962C8B-B14F-4D97-AF65-F5344CB8AC3E}">
        <p14:creationId xmlns:p14="http://schemas.microsoft.com/office/powerpoint/2010/main" val="2719900616"/>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44BCF2C7-D150-4547-98EB-CC87532E06F2}"/>
              </a:ext>
            </a:extLst>
          </p:cNvPr>
          <p:cNvSpPr/>
          <p:nvPr/>
        </p:nvSpPr>
        <p:spPr>
          <a:xfrm>
            <a:off x="670720" y="10069984"/>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 name="TextBox 7">
            <a:extLst>
              <a:ext uri="{FF2B5EF4-FFF2-40B4-BE49-F238E27FC236}">
                <a16:creationId xmlns:a16="http://schemas.microsoft.com/office/drawing/2014/main" id="{BF7201BF-9504-4E8A-B769-8C83E1A8EB01}"/>
              </a:ext>
            </a:extLst>
          </p:cNvPr>
          <p:cNvSpPr txBox="1"/>
          <p:nvPr/>
        </p:nvSpPr>
        <p:spPr>
          <a:xfrm>
            <a:off x="382688" y="12953088"/>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10" name="Picture 9">
            <a:extLst>
              <a:ext uri="{FF2B5EF4-FFF2-40B4-BE49-F238E27FC236}">
                <a16:creationId xmlns:a16="http://schemas.microsoft.com/office/drawing/2014/main" id="{98DF14C7-60D8-4D88-B7AB-897F26D5E9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466512"/>
            <a:ext cx="5904656" cy="1302332"/>
          </a:xfrm>
          <a:prstGeom prst="rect">
            <a:avLst/>
          </a:prstGeom>
        </p:spPr>
      </p:pic>
    </p:spTree>
    <p:extLst>
      <p:ext uri="{BB962C8B-B14F-4D97-AF65-F5344CB8AC3E}">
        <p14:creationId xmlns:p14="http://schemas.microsoft.com/office/powerpoint/2010/main" val="4110918228"/>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C30E9D85-FA01-435A-807C-2764FE1066EB}"/>
              </a:ext>
            </a:extLst>
          </p:cNvPr>
          <p:cNvSpPr/>
          <p:nvPr/>
        </p:nvSpPr>
        <p:spPr>
          <a:xfrm>
            <a:off x="670720" y="10069984"/>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0" name="TextBox 9">
            <a:extLst>
              <a:ext uri="{FF2B5EF4-FFF2-40B4-BE49-F238E27FC236}">
                <a16:creationId xmlns:a16="http://schemas.microsoft.com/office/drawing/2014/main" id="{FE835EBC-EFF7-4C19-A824-ABA43CC01B6F}"/>
              </a:ext>
            </a:extLst>
          </p:cNvPr>
          <p:cNvSpPr txBox="1"/>
          <p:nvPr/>
        </p:nvSpPr>
        <p:spPr>
          <a:xfrm>
            <a:off x="382688" y="12953088"/>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9" name="Picture 8">
            <a:extLst>
              <a:ext uri="{FF2B5EF4-FFF2-40B4-BE49-F238E27FC236}">
                <a16:creationId xmlns:a16="http://schemas.microsoft.com/office/drawing/2014/main" id="{5EA8B399-06C1-4EA0-AC8F-1340D16BC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466512"/>
            <a:ext cx="5904656" cy="1302332"/>
          </a:xfrm>
          <a:prstGeom prst="rect">
            <a:avLst/>
          </a:prstGeom>
        </p:spPr>
      </p:pic>
    </p:spTree>
    <p:extLst>
      <p:ext uri="{BB962C8B-B14F-4D97-AF65-F5344CB8AC3E}">
        <p14:creationId xmlns:p14="http://schemas.microsoft.com/office/powerpoint/2010/main" val="2154102379"/>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4" name="Rectangle 3">
            <a:extLst>
              <a:ext uri="{FF2B5EF4-FFF2-40B4-BE49-F238E27FC236}">
                <a16:creationId xmlns:a16="http://schemas.microsoft.com/office/drawing/2014/main" id="{23CE970A-69F0-4380-B369-6E5245E60786}"/>
              </a:ext>
            </a:extLst>
          </p:cNvPr>
          <p:cNvSpPr/>
          <p:nvPr/>
        </p:nvSpPr>
        <p:spPr>
          <a:xfrm>
            <a:off x="18960752" y="10440550"/>
            <a:ext cx="4896544" cy="3024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pic>
        <p:nvPicPr>
          <p:cNvPr id="6" name="Picture 5">
            <a:extLst>
              <a:ext uri="{FF2B5EF4-FFF2-40B4-BE49-F238E27FC236}">
                <a16:creationId xmlns:a16="http://schemas.microsoft.com/office/drawing/2014/main" id="{F3175505-2C65-4AA4-91A9-4D6D0D6A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6656" y="12042577"/>
            <a:ext cx="5629008" cy="1239414"/>
          </a:xfrm>
          <a:prstGeom prst="rect">
            <a:avLst/>
          </a:prstGeom>
        </p:spPr>
      </p:pic>
    </p:spTree>
    <p:extLst>
      <p:ext uri="{BB962C8B-B14F-4D97-AF65-F5344CB8AC3E}">
        <p14:creationId xmlns:p14="http://schemas.microsoft.com/office/powerpoint/2010/main" val="4135822703"/>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option 3">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tx2"/>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8" name="Picture Placeholder 10">
            <a:extLst>
              <a:ext uri="{FF2B5EF4-FFF2-40B4-BE49-F238E27FC236}">
                <a16:creationId xmlns:a16="http://schemas.microsoft.com/office/drawing/2014/main" id="{4A112773-0389-44C1-9A6C-D346A4A5026D}"/>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5" name="Oval 4">
            <a:extLst>
              <a:ext uri="{FF2B5EF4-FFF2-40B4-BE49-F238E27FC236}">
                <a16:creationId xmlns:a16="http://schemas.microsoft.com/office/drawing/2014/main" id="{F0892D67-F81D-4EAF-91FC-295D8C2F6020}"/>
              </a:ext>
            </a:extLst>
          </p:cNvPr>
          <p:cNvSpPr/>
          <p:nvPr/>
        </p:nvSpPr>
        <p:spPr>
          <a:xfrm>
            <a:off x="13310162" y="1014588"/>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6" name="Oval 5">
            <a:extLst>
              <a:ext uri="{FF2B5EF4-FFF2-40B4-BE49-F238E27FC236}">
                <a16:creationId xmlns:a16="http://schemas.microsoft.com/office/drawing/2014/main" id="{673C406D-B215-4935-8E9E-66DD87522B2E}"/>
              </a:ext>
            </a:extLst>
          </p:cNvPr>
          <p:cNvSpPr/>
          <p:nvPr/>
        </p:nvSpPr>
        <p:spPr>
          <a:xfrm>
            <a:off x="13751428" y="3347894"/>
            <a:ext cx="340952" cy="340952"/>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7" name="Oval 6">
            <a:extLst>
              <a:ext uri="{FF2B5EF4-FFF2-40B4-BE49-F238E27FC236}">
                <a16:creationId xmlns:a16="http://schemas.microsoft.com/office/drawing/2014/main" id="{68AEAD39-6F92-40BC-B53B-719F85124F3E}"/>
              </a:ext>
            </a:extLst>
          </p:cNvPr>
          <p:cNvSpPr/>
          <p:nvPr/>
        </p:nvSpPr>
        <p:spPr>
          <a:xfrm>
            <a:off x="12255152" y="747888"/>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0" name="TextBox 9">
            <a:extLst>
              <a:ext uri="{FF2B5EF4-FFF2-40B4-BE49-F238E27FC236}">
                <a16:creationId xmlns:a16="http://schemas.microsoft.com/office/drawing/2014/main" id="{45336AE6-2107-40DE-99F8-D4EE744CD5C2}"/>
              </a:ext>
            </a:extLst>
          </p:cNvPr>
          <p:cNvSpPr txBox="1"/>
          <p:nvPr/>
        </p:nvSpPr>
        <p:spPr>
          <a:xfrm>
            <a:off x="436208" y="12953088"/>
            <a:ext cx="6058248" cy="492443"/>
          </a:xfrm>
          <a:prstGeom prst="rect">
            <a:avLst/>
          </a:prstGeom>
          <a:noFill/>
        </p:spPr>
        <p:txBody>
          <a:bodyPr wrap="square" rtlCol="0">
            <a:spAutoFit/>
          </a:bodyPr>
          <a:lstStyle/>
          <a:p>
            <a:r>
              <a:rPr lang="en-GB" sz="2600" dirty="0">
                <a:solidFill>
                  <a:schemeClr val="tx2"/>
                </a:solidFill>
                <a:latin typeface="Calibri" panose="020F0502020204030204" pitchFamily="34" charset="0"/>
              </a:rPr>
              <a:t>Together we will beat cancer </a:t>
            </a:r>
          </a:p>
        </p:txBody>
      </p:sp>
      <p:pic>
        <p:nvPicPr>
          <p:cNvPr id="12" name="Picture 11">
            <a:extLst>
              <a:ext uri="{FF2B5EF4-FFF2-40B4-BE49-F238E27FC236}">
                <a16:creationId xmlns:a16="http://schemas.microsoft.com/office/drawing/2014/main" id="{F91263D7-559D-4BEC-80C9-175F6C07A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4" y="11466513"/>
            <a:ext cx="5629008" cy="1239414"/>
          </a:xfrm>
          <a:prstGeom prst="rect">
            <a:avLst/>
          </a:prstGeom>
        </p:spPr>
      </p:pic>
    </p:spTree>
    <p:extLst>
      <p:ext uri="{BB962C8B-B14F-4D97-AF65-F5344CB8AC3E}">
        <p14:creationId xmlns:p14="http://schemas.microsoft.com/office/powerpoint/2010/main" val="341119235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Header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Rectangle 2">
            <a:extLst>
              <a:ext uri="{FF2B5EF4-FFF2-40B4-BE49-F238E27FC236}">
                <a16:creationId xmlns:a16="http://schemas.microsoft.com/office/drawing/2014/main" id="{D1057045-282D-4894-93DF-38BEDA5FC206}"/>
              </a:ext>
            </a:extLst>
          </p:cNvPr>
          <p:cNvSpPr/>
          <p:nvPr/>
        </p:nvSpPr>
        <p:spPr>
          <a:xfrm>
            <a:off x="18960752" y="10440550"/>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pic>
        <p:nvPicPr>
          <p:cNvPr id="6" name="Picture 5">
            <a:extLst>
              <a:ext uri="{FF2B5EF4-FFF2-40B4-BE49-F238E27FC236}">
                <a16:creationId xmlns:a16="http://schemas.microsoft.com/office/drawing/2014/main" id="{90F4F69F-2D00-4A70-A094-4F6050E9F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640" y="11952718"/>
            <a:ext cx="5904656" cy="1302332"/>
          </a:xfrm>
          <a:prstGeom prst="rect">
            <a:avLst/>
          </a:prstGeom>
        </p:spPr>
      </p:pic>
    </p:spTree>
    <p:extLst>
      <p:ext uri="{BB962C8B-B14F-4D97-AF65-F5344CB8AC3E}">
        <p14:creationId xmlns:p14="http://schemas.microsoft.com/office/powerpoint/2010/main" val="3598926067"/>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Header - option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5" name="Rectangle 4">
            <a:extLst>
              <a:ext uri="{FF2B5EF4-FFF2-40B4-BE49-F238E27FC236}">
                <a16:creationId xmlns:a16="http://schemas.microsoft.com/office/drawing/2014/main" id="{25BDC983-CD54-481A-90C4-66C6E8002E4C}"/>
              </a:ext>
            </a:extLst>
          </p:cNvPr>
          <p:cNvSpPr/>
          <p:nvPr/>
        </p:nvSpPr>
        <p:spPr>
          <a:xfrm>
            <a:off x="18960752" y="10440550"/>
            <a:ext cx="4896544" cy="3024336"/>
          </a:xfrm>
          <a:prstGeom prst="rect">
            <a:avLst/>
          </a:prstGeom>
          <a:solidFill>
            <a:srgbClr val="A7A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pic>
        <p:nvPicPr>
          <p:cNvPr id="7" name="Picture 6">
            <a:extLst>
              <a:ext uri="{FF2B5EF4-FFF2-40B4-BE49-F238E27FC236}">
                <a16:creationId xmlns:a16="http://schemas.microsoft.com/office/drawing/2014/main" id="{1D34D5D9-5C59-429E-815C-3CEACC870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640" y="11952718"/>
            <a:ext cx="5904656" cy="1302332"/>
          </a:xfrm>
          <a:prstGeom prst="rect">
            <a:avLst/>
          </a:prstGeom>
        </p:spPr>
      </p:pic>
    </p:spTree>
    <p:extLst>
      <p:ext uri="{BB962C8B-B14F-4D97-AF65-F5344CB8AC3E}">
        <p14:creationId xmlns:p14="http://schemas.microsoft.com/office/powerpoint/2010/main" val="2683919315"/>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5" name="Oval 4">
            <a:extLst>
              <a:ext uri="{FF2B5EF4-FFF2-40B4-BE49-F238E27FC236}">
                <a16:creationId xmlns:a16="http://schemas.microsoft.com/office/drawing/2014/main" id="{42CF35B7-1632-421B-8A62-A66970D923EA}"/>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6" name="Oval 5">
            <a:extLst>
              <a:ext uri="{FF2B5EF4-FFF2-40B4-BE49-F238E27FC236}">
                <a16:creationId xmlns:a16="http://schemas.microsoft.com/office/drawing/2014/main" id="{3762D73B-BBFA-449A-946A-8A819A1B7DF8}"/>
              </a:ext>
            </a:extLst>
          </p:cNvPr>
          <p:cNvSpPr/>
          <p:nvPr/>
        </p:nvSpPr>
        <p:spPr>
          <a:xfrm>
            <a:off x="3551040" y="1857132"/>
            <a:ext cx="340952" cy="340952"/>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7" name="Oval 6">
            <a:extLst>
              <a:ext uri="{FF2B5EF4-FFF2-40B4-BE49-F238E27FC236}">
                <a16:creationId xmlns:a16="http://schemas.microsoft.com/office/drawing/2014/main" id="{1445F4B4-6C4B-4789-85A0-919776932321}"/>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9" name="Picture 8">
            <a:extLst>
              <a:ext uri="{FF2B5EF4-FFF2-40B4-BE49-F238E27FC236}">
                <a16:creationId xmlns:a16="http://schemas.microsoft.com/office/drawing/2014/main" id="{EEDF331A-3129-4180-9508-489221126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23046994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4" name="Rectangle 3">
            <a:extLst>
              <a:ext uri="{FF2B5EF4-FFF2-40B4-BE49-F238E27FC236}">
                <a16:creationId xmlns:a16="http://schemas.microsoft.com/office/drawing/2014/main" id="{1FEAE266-1AED-426B-ABE4-360FFA7DD1E2}"/>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7" name="Picture 6">
            <a:extLst>
              <a:ext uri="{FF2B5EF4-FFF2-40B4-BE49-F238E27FC236}">
                <a16:creationId xmlns:a16="http://schemas.microsoft.com/office/drawing/2014/main" id="{6B284D46-3FE0-4651-9122-7C3AAD129B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2522823912"/>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pic>
        <p:nvPicPr>
          <p:cNvPr id="15" name="Picture 14">
            <a:extLst>
              <a:ext uri="{FF2B5EF4-FFF2-40B4-BE49-F238E27FC236}">
                <a16:creationId xmlns:a16="http://schemas.microsoft.com/office/drawing/2014/main" id="{808B5E23-9338-459A-A8E7-4762B24C3E50}"/>
              </a:ext>
            </a:extLst>
          </p:cNvPr>
          <p:cNvPicPr>
            <a:picLocks noChangeAspect="1"/>
          </p:cNvPicPr>
          <p:nvPr/>
        </p:nvPicPr>
        <p:blipFill>
          <a:blip r:embed="rId3"/>
          <a:stretch>
            <a:fillRect/>
          </a:stretch>
        </p:blipFill>
        <p:spPr>
          <a:xfrm>
            <a:off x="12133714" y="2825552"/>
            <a:ext cx="365792" cy="365792"/>
          </a:xfrm>
          <a:prstGeom prst="rect">
            <a:avLst/>
          </a:prstGeom>
        </p:spPr>
      </p:pic>
      <p:sp>
        <p:nvSpPr>
          <p:cNvPr id="17" name="Oval 16">
            <a:extLst>
              <a:ext uri="{FF2B5EF4-FFF2-40B4-BE49-F238E27FC236}">
                <a16:creationId xmlns:a16="http://schemas.microsoft.com/office/drawing/2014/main" id="{FC321904-BDBE-419A-B400-DC1CF0C4B86D}"/>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8" name="Oval 17">
            <a:extLst>
              <a:ext uri="{FF2B5EF4-FFF2-40B4-BE49-F238E27FC236}">
                <a16:creationId xmlns:a16="http://schemas.microsoft.com/office/drawing/2014/main" id="{A85C9B4C-1761-4163-B0E9-E286F346BFDD}"/>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8" name="Picture 7">
            <a:extLst>
              <a:ext uri="{FF2B5EF4-FFF2-40B4-BE49-F238E27FC236}">
                <a16:creationId xmlns:a16="http://schemas.microsoft.com/office/drawing/2014/main" id="{3C77CE84-C8D0-4A59-B596-71C9205AD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366684569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D67BD166-F610-4586-9EE0-E9973EC99FEF}"/>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8" name="Picture 7">
            <a:extLst>
              <a:ext uri="{FF2B5EF4-FFF2-40B4-BE49-F238E27FC236}">
                <a16:creationId xmlns:a16="http://schemas.microsoft.com/office/drawing/2014/main" id="{AF241499-57D5-4B7B-84CD-D6C76928A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104815161"/>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pic>
        <p:nvPicPr>
          <p:cNvPr id="6" name="Picture 5">
            <a:extLst>
              <a:ext uri="{FF2B5EF4-FFF2-40B4-BE49-F238E27FC236}">
                <a16:creationId xmlns:a16="http://schemas.microsoft.com/office/drawing/2014/main" id="{380FECDD-3436-426C-8DBD-F8CDDAB3141C}"/>
              </a:ext>
            </a:extLst>
          </p:cNvPr>
          <p:cNvPicPr>
            <a:picLocks noChangeAspect="1"/>
          </p:cNvPicPr>
          <p:nvPr/>
        </p:nvPicPr>
        <p:blipFill>
          <a:blip r:embed="rId3"/>
          <a:stretch>
            <a:fillRect/>
          </a:stretch>
        </p:blipFill>
        <p:spPr>
          <a:xfrm>
            <a:off x="12133714" y="2825552"/>
            <a:ext cx="365792" cy="365792"/>
          </a:xfrm>
          <a:prstGeom prst="rect">
            <a:avLst/>
          </a:prstGeom>
        </p:spPr>
      </p:pic>
      <p:sp>
        <p:nvSpPr>
          <p:cNvPr id="7" name="Oval 6">
            <a:extLst>
              <a:ext uri="{FF2B5EF4-FFF2-40B4-BE49-F238E27FC236}">
                <a16:creationId xmlns:a16="http://schemas.microsoft.com/office/drawing/2014/main" id="{8C377E3B-3FEB-4504-9826-BAC76041BEDA}"/>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 name="Oval 7">
            <a:extLst>
              <a:ext uri="{FF2B5EF4-FFF2-40B4-BE49-F238E27FC236}">
                <a16:creationId xmlns:a16="http://schemas.microsoft.com/office/drawing/2014/main" id="{334D8866-A746-4452-BC0D-42B729C259A0}"/>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10" name="Picture 9">
            <a:extLst>
              <a:ext uri="{FF2B5EF4-FFF2-40B4-BE49-F238E27FC236}">
                <a16:creationId xmlns:a16="http://schemas.microsoft.com/office/drawing/2014/main" id="{BAAFEFBD-3898-4ED8-983A-068D02361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160251088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E5FA-BEBB-4862-9C43-D14CCB29FFFA}"/>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0D33DF61-D91B-41EB-AE86-A0DBDBFF582B}"/>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BE4DDFD-0837-41FA-8FBA-D37B3BB687F1}"/>
              </a:ext>
            </a:extLst>
          </p:cNvPr>
          <p:cNvSpPr>
            <a:spLocks noGrp="1"/>
          </p:cNvSpPr>
          <p:nvPr>
            <p:ph type="dt" sz="half" idx="10"/>
          </p:nvPr>
        </p:nvSpPr>
        <p:spPr/>
        <p:txBody>
          <a:bodyPr/>
          <a:lstStyle>
            <a:lvl1pPr>
              <a:defRPr>
                <a:solidFill>
                  <a:schemeClr val="tx2"/>
                </a:solidFill>
              </a:defRPr>
            </a:lvl1pPr>
          </a:lstStyle>
          <a:p>
            <a:fld id="{3C404475-5ECB-4D36-A4F5-040C1856A096}" type="datetime2">
              <a:rPr lang="en-GB" smtClean="0"/>
              <a:pPr/>
              <a:t>Wednesday 2 October 2024</a:t>
            </a:fld>
            <a:endParaRPr lang="en-GB"/>
          </a:p>
        </p:txBody>
      </p:sp>
      <p:sp>
        <p:nvSpPr>
          <p:cNvPr id="5" name="Footer Placeholder 4">
            <a:extLst>
              <a:ext uri="{FF2B5EF4-FFF2-40B4-BE49-F238E27FC236}">
                <a16:creationId xmlns:a16="http://schemas.microsoft.com/office/drawing/2014/main" id="{0A34EAA5-9395-4AA0-96B6-BD23C5245551}"/>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6" name="Slide Number Placeholder 5">
            <a:extLst>
              <a:ext uri="{FF2B5EF4-FFF2-40B4-BE49-F238E27FC236}">
                <a16:creationId xmlns:a16="http://schemas.microsoft.com/office/drawing/2014/main" id="{031C2346-9DC9-4EFE-9CC7-58A873883353}"/>
              </a:ext>
            </a:extLst>
          </p:cNvPr>
          <p:cNvSpPr>
            <a:spLocks noGrp="1"/>
          </p:cNvSpPr>
          <p:nvPr>
            <p:ph type="sldNum" sz="quarter" idx="12"/>
          </p:nvPr>
        </p:nvSpPr>
        <p:spPr/>
        <p:txBody>
          <a:bodyPr/>
          <a:lstStyle>
            <a:lvl1pPr>
              <a:defRPr>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2282759063"/>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FE78-1071-43B4-8733-6DC694827A7B}"/>
              </a:ext>
            </a:extLst>
          </p:cNvPr>
          <p:cNvSpPr>
            <a:spLocks noGrp="1"/>
          </p:cNvSpPr>
          <p:nvPr>
            <p:ph type="title"/>
          </p:nvPr>
        </p:nvSpPr>
        <p:spPr/>
        <p:txBody>
          <a:bodyPr/>
          <a:lstStyle>
            <a:lvl1pPr>
              <a:defRPr>
                <a:solidFill>
                  <a:schemeClr val="tx2"/>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EDFA8F19-6500-41F2-994F-0C0B8A75580F}"/>
              </a:ext>
            </a:extLst>
          </p:cNvPr>
          <p:cNvSpPr>
            <a:spLocks noGrp="1"/>
          </p:cNvSpPr>
          <p:nvPr>
            <p:ph sz="half" idx="1"/>
          </p:nvPr>
        </p:nvSpPr>
        <p:spPr>
          <a:xfrm>
            <a:off x="1676400" y="3545633"/>
            <a:ext cx="10363200" cy="3216265"/>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190A2526-AD2C-4E41-84D3-99AAD9431F23}"/>
              </a:ext>
            </a:extLst>
          </p:cNvPr>
          <p:cNvSpPr>
            <a:spLocks noGrp="1"/>
          </p:cNvSpPr>
          <p:nvPr>
            <p:ph sz="half" idx="2"/>
          </p:nvPr>
        </p:nvSpPr>
        <p:spPr>
          <a:xfrm>
            <a:off x="12344400" y="3545633"/>
            <a:ext cx="10363200" cy="3216265"/>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E0968D63-4560-490A-8851-3FAE68CDC0F5}"/>
              </a:ext>
            </a:extLst>
          </p:cNvPr>
          <p:cNvSpPr>
            <a:spLocks noGrp="1"/>
          </p:cNvSpPr>
          <p:nvPr>
            <p:ph type="dt" sz="half" idx="10"/>
          </p:nvPr>
        </p:nvSpPr>
        <p:spPr/>
        <p:txBody>
          <a:bodyPr/>
          <a:lstStyle>
            <a:lvl1pPr>
              <a:defRPr>
                <a:solidFill>
                  <a:schemeClr val="tx2"/>
                </a:solidFill>
              </a:defRPr>
            </a:lvl1pPr>
          </a:lstStyle>
          <a:p>
            <a:fld id="{09FCC7DF-DE0D-449C-BEB8-BE8530498216}" type="datetime2">
              <a:rPr lang="en-GB" smtClean="0"/>
              <a:pPr/>
              <a:t>Wednesday 2 October 2024</a:t>
            </a:fld>
            <a:endParaRPr lang="en-GB"/>
          </a:p>
        </p:txBody>
      </p:sp>
      <p:sp>
        <p:nvSpPr>
          <p:cNvPr id="6" name="Footer Placeholder 5">
            <a:extLst>
              <a:ext uri="{FF2B5EF4-FFF2-40B4-BE49-F238E27FC236}">
                <a16:creationId xmlns:a16="http://schemas.microsoft.com/office/drawing/2014/main" id="{CF4C26FF-ADB8-40BD-B16C-6FD03308EF3E}"/>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7" name="Slide Number Placeholder 6">
            <a:extLst>
              <a:ext uri="{FF2B5EF4-FFF2-40B4-BE49-F238E27FC236}">
                <a16:creationId xmlns:a16="http://schemas.microsoft.com/office/drawing/2014/main" id="{4633D376-5FFC-4424-BA90-E81E512C965B}"/>
              </a:ext>
            </a:extLst>
          </p:cNvPr>
          <p:cNvSpPr>
            <a:spLocks noGrp="1"/>
          </p:cNvSpPr>
          <p:nvPr>
            <p:ph type="sldNum" sz="quarter" idx="12"/>
          </p:nvPr>
        </p:nvSpPr>
        <p:spPr/>
        <p:txBody>
          <a:bodyPr/>
          <a:lstStyle>
            <a:lvl1pPr>
              <a:defRPr>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4229280587"/>
      </p:ext>
    </p:extLst>
  </p:cSld>
  <p:clrMapOvr>
    <a:masterClrMapping/>
  </p:clrMapOvr>
  <p:hf sldNum="0" hdr="0" ftr="0" dt="0"/>
  <p:extLst>
    <p:ext uri="{DCECCB84-F9BA-43D5-87BE-67443E8EF086}">
      <p15:sldGuideLst xmlns:p15="http://schemas.microsoft.com/office/powerpoint/2012/main">
        <p15:guide id="1" pos="3795">
          <p15:clr>
            <a:srgbClr val="FBAE40"/>
          </p15:clr>
        </p15:guide>
        <p15:guide id="2" pos="388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3BF9-E686-45D8-9BA8-4838328FAE1E}"/>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GB" dirty="0"/>
          </a:p>
        </p:txBody>
      </p:sp>
      <p:sp>
        <p:nvSpPr>
          <p:cNvPr id="3" name="Date Placeholder 2">
            <a:extLst>
              <a:ext uri="{FF2B5EF4-FFF2-40B4-BE49-F238E27FC236}">
                <a16:creationId xmlns:a16="http://schemas.microsoft.com/office/drawing/2014/main" id="{FD1EE3A2-B671-440F-82DD-2CC2477DB0F7}"/>
              </a:ext>
            </a:extLst>
          </p:cNvPr>
          <p:cNvSpPr>
            <a:spLocks noGrp="1"/>
          </p:cNvSpPr>
          <p:nvPr>
            <p:ph type="dt" sz="half" idx="10"/>
          </p:nvPr>
        </p:nvSpPr>
        <p:spPr/>
        <p:txBody>
          <a:bodyPr/>
          <a:lstStyle/>
          <a:p>
            <a:fld id="{D4F71593-4DB0-4D81-8C54-FC3441CD6A31}" type="datetime2">
              <a:rPr lang="en-GB" smtClean="0"/>
              <a:t>Wednesday 2 October 2024</a:t>
            </a:fld>
            <a:endParaRPr lang="en-GB"/>
          </a:p>
        </p:txBody>
      </p:sp>
      <p:sp>
        <p:nvSpPr>
          <p:cNvPr id="4" name="Footer Placeholder 3">
            <a:extLst>
              <a:ext uri="{FF2B5EF4-FFF2-40B4-BE49-F238E27FC236}">
                <a16:creationId xmlns:a16="http://schemas.microsoft.com/office/drawing/2014/main" id="{AD45F141-88CC-4C9B-BCBF-9411DD6B735F}"/>
              </a:ext>
            </a:extLst>
          </p:cNvPr>
          <p:cNvSpPr>
            <a:spLocks noGrp="1"/>
          </p:cNvSpPr>
          <p:nvPr>
            <p:ph type="ftr" sz="quarter" idx="11"/>
          </p:nvPr>
        </p:nvSpPr>
        <p:spPr/>
        <p:txBody>
          <a:bodyPr/>
          <a:lstStyle/>
          <a:p>
            <a:r>
              <a:rPr lang="en-GB"/>
              <a:t>Footer Goes Here</a:t>
            </a:r>
          </a:p>
        </p:txBody>
      </p:sp>
      <p:sp>
        <p:nvSpPr>
          <p:cNvPr id="5" name="Slide Number Placeholder 4">
            <a:extLst>
              <a:ext uri="{FF2B5EF4-FFF2-40B4-BE49-F238E27FC236}">
                <a16:creationId xmlns:a16="http://schemas.microsoft.com/office/drawing/2014/main" id="{0951594B-2BB0-4059-A8A9-F6D669354563}"/>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340436288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44BCF2C7-D150-4547-98EB-CC87532E06F2}"/>
              </a:ext>
            </a:extLst>
          </p:cNvPr>
          <p:cNvSpPr/>
          <p:nvPr/>
        </p:nvSpPr>
        <p:spPr>
          <a:xfrm>
            <a:off x="670720" y="10069984"/>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8" name="TextBox 7">
            <a:extLst>
              <a:ext uri="{FF2B5EF4-FFF2-40B4-BE49-F238E27FC236}">
                <a16:creationId xmlns:a16="http://schemas.microsoft.com/office/drawing/2014/main" id="{BF7201BF-9504-4E8A-B769-8C83E1A8EB01}"/>
              </a:ext>
            </a:extLst>
          </p:cNvPr>
          <p:cNvSpPr txBox="1"/>
          <p:nvPr/>
        </p:nvSpPr>
        <p:spPr>
          <a:xfrm>
            <a:off x="382688" y="12953088"/>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10" name="Picture 9">
            <a:extLst>
              <a:ext uri="{FF2B5EF4-FFF2-40B4-BE49-F238E27FC236}">
                <a16:creationId xmlns:a16="http://schemas.microsoft.com/office/drawing/2014/main" id="{98DF14C7-60D8-4D88-B7AB-897F26D5E9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466512"/>
            <a:ext cx="5904656" cy="1302332"/>
          </a:xfrm>
          <a:prstGeom prst="rect">
            <a:avLst/>
          </a:prstGeom>
        </p:spPr>
      </p:pic>
    </p:spTree>
    <p:extLst>
      <p:ext uri="{BB962C8B-B14F-4D97-AF65-F5344CB8AC3E}">
        <p14:creationId xmlns:p14="http://schemas.microsoft.com/office/powerpoint/2010/main" val="3631092992"/>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D4886D-F66E-4DA4-B896-2DD5F023B34E}"/>
              </a:ext>
            </a:extLst>
          </p:cNvPr>
          <p:cNvSpPr>
            <a:spLocks noGrp="1"/>
          </p:cNvSpPr>
          <p:nvPr>
            <p:ph type="dt" sz="half" idx="10"/>
          </p:nvPr>
        </p:nvSpPr>
        <p:spPr>
          <a:xfrm>
            <a:off x="1679576" y="12660451"/>
            <a:ext cx="10512000" cy="246222"/>
          </a:xfrm>
        </p:spPr>
        <p:txBody>
          <a:bodyPr/>
          <a:lstStyle/>
          <a:p>
            <a:fld id="{A97DCDC8-AA34-4254-B0FC-746FEFC2CCD2}" type="datetime2">
              <a:rPr lang="en-GB" smtClean="0"/>
              <a:t>Wednesday 2 October 2024</a:t>
            </a:fld>
            <a:endParaRPr lang="en-GB"/>
          </a:p>
        </p:txBody>
      </p:sp>
      <p:sp>
        <p:nvSpPr>
          <p:cNvPr id="3" name="Footer Placeholder 2">
            <a:extLst>
              <a:ext uri="{FF2B5EF4-FFF2-40B4-BE49-F238E27FC236}">
                <a16:creationId xmlns:a16="http://schemas.microsoft.com/office/drawing/2014/main" id="{6CCFCCD3-B48C-4476-9A97-D76934AFE9F8}"/>
              </a:ext>
            </a:extLst>
          </p:cNvPr>
          <p:cNvSpPr>
            <a:spLocks noGrp="1"/>
          </p:cNvSpPr>
          <p:nvPr>
            <p:ph type="ftr" sz="quarter" idx="11"/>
          </p:nvPr>
        </p:nvSpPr>
        <p:spPr>
          <a:xfrm>
            <a:off x="1679576" y="13050689"/>
            <a:ext cx="10512424" cy="246222"/>
          </a:xfrm>
        </p:spPr>
        <p:txBody>
          <a:bodyPr/>
          <a:lstStyle/>
          <a:p>
            <a:r>
              <a:rPr lang="en-GB"/>
              <a:t>Footer Goes Here</a:t>
            </a:r>
          </a:p>
        </p:txBody>
      </p:sp>
      <p:sp>
        <p:nvSpPr>
          <p:cNvPr id="4" name="Slide Number Placeholder 3">
            <a:extLst>
              <a:ext uri="{FF2B5EF4-FFF2-40B4-BE49-F238E27FC236}">
                <a16:creationId xmlns:a16="http://schemas.microsoft.com/office/drawing/2014/main" id="{4B74CFAE-D0C0-468C-98D4-B14C14C4E67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914320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with Logo">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056096-ABC1-404A-9892-9E48F602C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6656" y="12042577"/>
            <a:ext cx="5629008" cy="1239414"/>
          </a:xfrm>
          <a:prstGeom prst="rect">
            <a:avLst/>
          </a:prstGeom>
        </p:spPr>
      </p:pic>
    </p:spTree>
    <p:extLst>
      <p:ext uri="{BB962C8B-B14F-4D97-AF65-F5344CB8AC3E}">
        <p14:creationId xmlns:p14="http://schemas.microsoft.com/office/powerpoint/2010/main" val="958030876"/>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wo Column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
        <p:nvSpPr>
          <p:cNvPr id="7" name="Content Placeholder 6"/>
          <p:cNvSpPr>
            <a:spLocks noGrp="1"/>
          </p:cNvSpPr>
          <p:nvPr>
            <p:ph sz="quarter" idx="13"/>
          </p:nvPr>
        </p:nvSpPr>
        <p:spPr>
          <a:xfrm>
            <a:off x="1683283" y="3524753"/>
            <a:ext cx="10143106" cy="3216266"/>
          </a:xfrm>
        </p:spPr>
        <p:txBody>
          <a:bodyPr/>
          <a:lstStyle>
            <a:lvl1pPr>
              <a:defRPr>
                <a:solidFill>
                  <a:schemeClr val="tx1"/>
                </a:solidFill>
              </a:defRPr>
            </a:lvl1pPr>
            <a:lvl2pPr marL="648882" indent="-648882">
              <a:buFont typeface="Arial" panose="020B0604020202020204" pitchFamily="34" charset="0"/>
              <a:buChar char="•"/>
              <a:defRPr>
                <a:solidFill>
                  <a:schemeClr val="tx1"/>
                </a:solidFill>
              </a:defRPr>
            </a:lvl2pPr>
            <a:lvl3pPr marL="1301602" indent="-652720">
              <a:buFont typeface="Arial" panose="020B0604020202020204" pitchFamily="34" charset="0"/>
              <a:buChar char="•"/>
              <a:defRPr>
                <a:solidFill>
                  <a:schemeClr val="tx1"/>
                </a:solidFill>
              </a:defRPr>
            </a:lvl3pPr>
            <a:lvl4pPr marL="1950480" indent="-648882">
              <a:buFont typeface="Arial" panose="020B0604020202020204" pitchFamily="34" charset="0"/>
              <a:buChar char="•"/>
              <a:defRPr>
                <a:solidFill>
                  <a:schemeClr val="tx1"/>
                </a:solidFill>
              </a:defRPr>
            </a:lvl4pPr>
            <a:lvl5pPr marL="2603200" indent="-652720">
              <a:buFont typeface="Arial" panose="020B0604020202020204" pitchFamily="34" charset="0"/>
              <a:buChar cha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8"/>
          <p:cNvSpPr>
            <a:spLocks noGrp="1"/>
          </p:cNvSpPr>
          <p:nvPr>
            <p:ph sz="quarter" idx="14" hasCustomPrompt="1"/>
          </p:nvPr>
        </p:nvSpPr>
        <p:spPr>
          <a:xfrm>
            <a:off x="12557621" y="3524753"/>
            <a:ext cx="10143106" cy="3216266"/>
          </a:xfrm>
        </p:spPr>
        <p:txBody>
          <a:bodyPr/>
          <a:lstStyle>
            <a:lvl1pPr>
              <a:defRPr>
                <a:solidFill>
                  <a:schemeClr val="tx1"/>
                </a:solidFill>
              </a:defRPr>
            </a:lvl1pPr>
            <a:lvl2pPr marL="648882" indent="-648882">
              <a:buFont typeface="Arial" panose="020B0604020202020204" pitchFamily="34" charset="0"/>
              <a:buChar char="•"/>
              <a:defRPr>
                <a:solidFill>
                  <a:schemeClr val="tx1"/>
                </a:solidFill>
              </a:defRPr>
            </a:lvl2pPr>
            <a:lvl3pPr marL="1301602" indent="-652720">
              <a:buFont typeface="Arial" panose="020B0604020202020204" pitchFamily="34" charset="0"/>
              <a:buChar char="•"/>
              <a:defRPr>
                <a:solidFill>
                  <a:schemeClr val="tx1"/>
                </a:solidFill>
              </a:defRPr>
            </a:lvl3pPr>
            <a:lvl4pPr marL="1950480" indent="-648882">
              <a:buFont typeface="Arial" panose="020B0604020202020204" pitchFamily="34" charset="0"/>
              <a:buChar char="•"/>
              <a:defRPr>
                <a:solidFill>
                  <a:schemeClr val="tx1"/>
                </a:solidFill>
              </a:defRPr>
            </a:lvl4pPr>
            <a:lvl5pPr marL="2603200" indent="-652720">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12551616"/>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Title 1">
            <a:extLst>
              <a:ext uri="{FF2B5EF4-FFF2-40B4-BE49-F238E27FC236}">
                <a16:creationId xmlns:a16="http://schemas.microsoft.com/office/drawing/2014/main" id="{13936653-3080-447B-B85A-CA4AC2D8E173}"/>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7" name="Rectangle 6">
            <a:extLst>
              <a:ext uri="{FF2B5EF4-FFF2-40B4-BE49-F238E27FC236}">
                <a16:creationId xmlns:a16="http://schemas.microsoft.com/office/drawing/2014/main" id="{1B083680-74B4-4455-AFC5-36F2C960F739}"/>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9" name="Picture 8">
            <a:extLst>
              <a:ext uri="{FF2B5EF4-FFF2-40B4-BE49-F238E27FC236}">
                <a16:creationId xmlns:a16="http://schemas.microsoft.com/office/drawing/2014/main" id="{344253DF-1ABC-4174-A75F-C3973F2D5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4065685779"/>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1" name="Google Shape;11;p2"/>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2"/>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3" name="Google Shape;13;p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728016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Title &amp; Bullets" type="tx">
  <p:cSld name="Title &amp; Bullets">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6" name="Google Shape;16;p3"/>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7" name="Google Shape;17;p3"/>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8" name="Google Shape;18;p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094317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1219200" y="3454403"/>
            <a:ext cx="101600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Date Placeholder 3"/>
          <p:cNvSpPr>
            <a:spLocks noGrp="1"/>
          </p:cNvSpPr>
          <p:nvPr>
            <p:ph type="dt" sz="half" idx="10"/>
          </p:nvPr>
        </p:nvSpPr>
        <p:spPr>
          <a:xfrm>
            <a:off x="2235200" y="12293600"/>
            <a:ext cx="9956800" cy="355600"/>
          </a:xfrm>
          <a:prstGeom prst="rect">
            <a:avLst/>
          </a:prstGeom>
        </p:spPr>
        <p:txBody>
          <a:bodyPr vert="horz" lIns="0" tIns="0" rIns="0" bIns="0" rtlCol="0" anchor="t" anchorCtr="0"/>
          <a:lstStyle>
            <a:lvl1pPr algn="l">
              <a:defRPr sz="2000">
                <a:solidFill>
                  <a:schemeClr val="accent6"/>
                </a:solidFill>
              </a:defRPr>
            </a:lvl1pPr>
          </a:lstStyle>
          <a:p>
            <a:fld id="{750CEE6D-10F8-E84E-B244-45BE4C072FAD}" type="datetime2">
              <a:rPr lang="en-GB" smtClean="0"/>
              <a:t>Wednesday 2 October 2024</a:t>
            </a:fld>
            <a:endParaRPr lang="en-GB" dirty="0"/>
          </a:p>
        </p:txBody>
      </p:sp>
      <p:sp>
        <p:nvSpPr>
          <p:cNvPr id="15" name="Footer Placeholder 4"/>
          <p:cNvSpPr>
            <a:spLocks noGrp="1"/>
          </p:cNvSpPr>
          <p:nvPr>
            <p:ph type="ftr" sz="quarter" idx="3"/>
          </p:nvPr>
        </p:nvSpPr>
        <p:spPr>
          <a:xfrm>
            <a:off x="2235201" y="12649198"/>
            <a:ext cx="9956802" cy="762000"/>
          </a:xfrm>
          <a:prstGeom prst="rect">
            <a:avLst/>
          </a:prstGeom>
        </p:spPr>
        <p:txBody>
          <a:bodyPr vert="horz" lIns="0" tIns="0" rIns="0" bIns="0" rtlCol="0" anchor="t" anchorCtr="0"/>
          <a:lstStyle>
            <a:lvl1pPr algn="l">
              <a:defRPr sz="2000">
                <a:solidFill>
                  <a:schemeClr val="tx1"/>
                </a:solidFill>
              </a:defRPr>
            </a:lvl1pPr>
          </a:lstStyle>
          <a:p>
            <a:r>
              <a:rPr lang="en-US"/>
              <a:t>View &lt;Headers and Footers&gt; to alter this text</a:t>
            </a:r>
            <a:endParaRPr lang="en-GB" dirty="0"/>
          </a:p>
        </p:txBody>
      </p:sp>
      <p:sp>
        <p:nvSpPr>
          <p:cNvPr id="16" name="Slide Number Placeholder 5"/>
          <p:cNvSpPr>
            <a:spLocks noGrp="1"/>
          </p:cNvSpPr>
          <p:nvPr>
            <p:ph type="sldNum" sz="quarter" idx="4"/>
          </p:nvPr>
        </p:nvSpPr>
        <p:spPr>
          <a:xfrm>
            <a:off x="15456363" y="12330608"/>
            <a:ext cx="677334" cy="307777"/>
          </a:xfrm>
          <a:prstGeom prst="rect">
            <a:avLst/>
          </a:prstGeom>
        </p:spPr>
        <p:txBody>
          <a:bodyPr vert="horz" lIns="0" tIns="0" rIns="0" bIns="0" rtlCol="0" anchor="t" anchorCtr="0"/>
          <a:lstStyle>
            <a:lvl1pPr algn="l">
              <a:defRPr sz="2000">
                <a:solidFill>
                  <a:srgbClr val="5D5C5C"/>
                </a:solidFill>
              </a:defRPr>
            </a:lvl1pPr>
          </a:lstStyle>
          <a:p>
            <a:fld id="{C231324C-4752-C242-8156-5E21DB4253A5}" type="slidenum">
              <a:rPr lang="en-GB" smtClean="0"/>
              <a:pPr/>
              <a:t>‹#›</a:t>
            </a:fld>
            <a:endParaRPr lang="en-GB" dirty="0"/>
          </a:p>
        </p:txBody>
      </p:sp>
      <p:sp>
        <p:nvSpPr>
          <p:cNvPr id="9" name="Content Placeholder 2"/>
          <p:cNvSpPr>
            <a:spLocks noGrp="1"/>
          </p:cNvSpPr>
          <p:nvPr>
            <p:ph sz="half" idx="11"/>
          </p:nvPr>
        </p:nvSpPr>
        <p:spPr>
          <a:xfrm>
            <a:off x="12192000" y="3454403"/>
            <a:ext cx="109728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10" name="Picture 9" descr="CRUK CRI 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032427" y="11754544"/>
            <a:ext cx="7680854" cy="1668240"/>
          </a:xfrm>
          <a:prstGeom prst="rect">
            <a:avLst/>
          </a:prstGeom>
        </p:spPr>
      </p:pic>
    </p:spTree>
    <p:extLst>
      <p:ext uri="{BB962C8B-B14F-4D97-AF65-F5344CB8AC3E}">
        <p14:creationId xmlns:p14="http://schemas.microsoft.com/office/powerpoint/2010/main" val="189342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C30E9D85-FA01-435A-807C-2764FE1066EB}"/>
              </a:ext>
            </a:extLst>
          </p:cNvPr>
          <p:cNvSpPr/>
          <p:nvPr/>
        </p:nvSpPr>
        <p:spPr>
          <a:xfrm>
            <a:off x="670720" y="10069984"/>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0" name="TextBox 9">
            <a:extLst>
              <a:ext uri="{FF2B5EF4-FFF2-40B4-BE49-F238E27FC236}">
                <a16:creationId xmlns:a16="http://schemas.microsoft.com/office/drawing/2014/main" id="{FE835EBC-EFF7-4C19-A824-ABA43CC01B6F}"/>
              </a:ext>
            </a:extLst>
          </p:cNvPr>
          <p:cNvSpPr txBox="1"/>
          <p:nvPr/>
        </p:nvSpPr>
        <p:spPr>
          <a:xfrm>
            <a:off x="382688" y="12953088"/>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9" name="Picture 8">
            <a:extLst>
              <a:ext uri="{FF2B5EF4-FFF2-40B4-BE49-F238E27FC236}">
                <a16:creationId xmlns:a16="http://schemas.microsoft.com/office/drawing/2014/main" id="{5EA8B399-06C1-4EA0-AC8F-1340D16BC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466512"/>
            <a:ext cx="5904656" cy="1302332"/>
          </a:xfrm>
          <a:prstGeom prst="rect">
            <a:avLst/>
          </a:prstGeom>
        </p:spPr>
      </p:pic>
    </p:spTree>
    <p:extLst>
      <p:ext uri="{BB962C8B-B14F-4D97-AF65-F5344CB8AC3E}">
        <p14:creationId xmlns:p14="http://schemas.microsoft.com/office/powerpoint/2010/main" val="3247653090"/>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4" name="Rectangle 3">
            <a:extLst>
              <a:ext uri="{FF2B5EF4-FFF2-40B4-BE49-F238E27FC236}">
                <a16:creationId xmlns:a16="http://schemas.microsoft.com/office/drawing/2014/main" id="{23CE970A-69F0-4380-B369-6E5245E60786}"/>
              </a:ext>
            </a:extLst>
          </p:cNvPr>
          <p:cNvSpPr/>
          <p:nvPr/>
        </p:nvSpPr>
        <p:spPr>
          <a:xfrm>
            <a:off x="18960752" y="10440550"/>
            <a:ext cx="4896544" cy="3024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6" name="Picture 5">
            <a:extLst>
              <a:ext uri="{FF2B5EF4-FFF2-40B4-BE49-F238E27FC236}">
                <a16:creationId xmlns:a16="http://schemas.microsoft.com/office/drawing/2014/main" id="{F3175505-2C65-4AA4-91A9-4D6D0D6A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6656" y="12042577"/>
            <a:ext cx="5629008" cy="1239414"/>
          </a:xfrm>
          <a:prstGeom prst="rect">
            <a:avLst/>
          </a:prstGeom>
        </p:spPr>
      </p:pic>
    </p:spTree>
    <p:extLst>
      <p:ext uri="{BB962C8B-B14F-4D97-AF65-F5344CB8AC3E}">
        <p14:creationId xmlns:p14="http://schemas.microsoft.com/office/powerpoint/2010/main" val="2522578031"/>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Rectangle 2">
            <a:extLst>
              <a:ext uri="{FF2B5EF4-FFF2-40B4-BE49-F238E27FC236}">
                <a16:creationId xmlns:a16="http://schemas.microsoft.com/office/drawing/2014/main" id="{D1057045-282D-4894-93DF-38BEDA5FC206}"/>
              </a:ext>
            </a:extLst>
          </p:cNvPr>
          <p:cNvSpPr/>
          <p:nvPr/>
        </p:nvSpPr>
        <p:spPr>
          <a:xfrm>
            <a:off x="18960752" y="10440550"/>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6" name="Picture 5">
            <a:extLst>
              <a:ext uri="{FF2B5EF4-FFF2-40B4-BE49-F238E27FC236}">
                <a16:creationId xmlns:a16="http://schemas.microsoft.com/office/drawing/2014/main" id="{90F4F69F-2D00-4A70-A094-4F6050E9F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640" y="11952718"/>
            <a:ext cx="5904656" cy="1302332"/>
          </a:xfrm>
          <a:prstGeom prst="rect">
            <a:avLst/>
          </a:prstGeom>
        </p:spPr>
      </p:pic>
    </p:spTree>
    <p:extLst>
      <p:ext uri="{BB962C8B-B14F-4D97-AF65-F5344CB8AC3E}">
        <p14:creationId xmlns:p14="http://schemas.microsoft.com/office/powerpoint/2010/main" val="1245967905"/>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option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5" name="Rectangle 4">
            <a:extLst>
              <a:ext uri="{FF2B5EF4-FFF2-40B4-BE49-F238E27FC236}">
                <a16:creationId xmlns:a16="http://schemas.microsoft.com/office/drawing/2014/main" id="{25BDC983-CD54-481A-90C4-66C6E8002E4C}"/>
              </a:ext>
            </a:extLst>
          </p:cNvPr>
          <p:cNvSpPr/>
          <p:nvPr/>
        </p:nvSpPr>
        <p:spPr>
          <a:xfrm>
            <a:off x="18960752" y="10440550"/>
            <a:ext cx="4896544" cy="3024336"/>
          </a:xfrm>
          <a:prstGeom prst="rect">
            <a:avLst/>
          </a:prstGeom>
          <a:solidFill>
            <a:srgbClr val="A7A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7" name="Picture 6">
            <a:extLst>
              <a:ext uri="{FF2B5EF4-FFF2-40B4-BE49-F238E27FC236}">
                <a16:creationId xmlns:a16="http://schemas.microsoft.com/office/drawing/2014/main" id="{1D34D5D9-5C59-429E-815C-3CEACC870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640" y="11952718"/>
            <a:ext cx="5904656" cy="1302332"/>
          </a:xfrm>
          <a:prstGeom prst="rect">
            <a:avLst/>
          </a:prstGeom>
        </p:spPr>
      </p:pic>
    </p:spTree>
    <p:extLst>
      <p:ext uri="{BB962C8B-B14F-4D97-AF65-F5344CB8AC3E}">
        <p14:creationId xmlns:p14="http://schemas.microsoft.com/office/powerpoint/2010/main" val="3474416428"/>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5" name="Oval 4">
            <a:extLst>
              <a:ext uri="{FF2B5EF4-FFF2-40B4-BE49-F238E27FC236}">
                <a16:creationId xmlns:a16="http://schemas.microsoft.com/office/drawing/2014/main" id="{42CF35B7-1632-421B-8A62-A66970D923EA}"/>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6" name="Oval 5">
            <a:extLst>
              <a:ext uri="{FF2B5EF4-FFF2-40B4-BE49-F238E27FC236}">
                <a16:creationId xmlns:a16="http://schemas.microsoft.com/office/drawing/2014/main" id="{3762D73B-BBFA-449A-946A-8A819A1B7DF8}"/>
              </a:ext>
            </a:extLst>
          </p:cNvPr>
          <p:cNvSpPr/>
          <p:nvPr/>
        </p:nvSpPr>
        <p:spPr>
          <a:xfrm>
            <a:off x="3551040" y="1857132"/>
            <a:ext cx="340952" cy="340952"/>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7" name="Oval 6">
            <a:extLst>
              <a:ext uri="{FF2B5EF4-FFF2-40B4-BE49-F238E27FC236}">
                <a16:creationId xmlns:a16="http://schemas.microsoft.com/office/drawing/2014/main" id="{1445F4B4-6C4B-4789-85A0-919776932321}"/>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8">
            <a:extLst>
              <a:ext uri="{FF2B5EF4-FFF2-40B4-BE49-F238E27FC236}">
                <a16:creationId xmlns:a16="http://schemas.microsoft.com/office/drawing/2014/main" id="{EEDF331A-3129-4180-9508-489221126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2404825236"/>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25EF75-4D52-440A-A177-AD7D86E621B3}"/>
              </a:ext>
            </a:extLst>
          </p:cNvPr>
          <p:cNvSpPr>
            <a:spLocks noGrp="1"/>
          </p:cNvSpPr>
          <p:nvPr>
            <p:ph type="title"/>
          </p:nvPr>
        </p:nvSpPr>
        <p:spPr>
          <a:xfrm>
            <a:off x="1676400" y="809329"/>
            <a:ext cx="21031200" cy="1231106"/>
          </a:xfrm>
          <a:prstGeom prst="rect">
            <a:avLst/>
          </a:prstGeom>
        </p:spPr>
        <p:txBody>
          <a:bodyPr vert="horz" lIns="0" tIns="0" rIns="0" bIns="0" rtlCol="0" anchor="t" anchorCtr="0">
            <a:sp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A660E384-7329-4F48-9513-487423506C14}"/>
              </a:ext>
            </a:extLst>
          </p:cNvPr>
          <p:cNvSpPr>
            <a:spLocks noGrp="1"/>
          </p:cNvSpPr>
          <p:nvPr>
            <p:ph type="body" idx="1"/>
          </p:nvPr>
        </p:nvSpPr>
        <p:spPr>
          <a:xfrm>
            <a:off x="1676400" y="3545633"/>
            <a:ext cx="21031200" cy="3216266"/>
          </a:xfrm>
          <a:prstGeom prst="rect">
            <a:avLst/>
          </a:prstGeom>
        </p:spPr>
        <p:txBody>
          <a:bodyPr vert="horz"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02CADF-0F3F-4A6D-8357-3E5A35796082}"/>
              </a:ext>
            </a:extLst>
          </p:cNvPr>
          <p:cNvSpPr>
            <a:spLocks noGrp="1"/>
          </p:cNvSpPr>
          <p:nvPr>
            <p:ph type="dt" sz="half" idx="2"/>
          </p:nvPr>
        </p:nvSpPr>
        <p:spPr>
          <a:xfrm>
            <a:off x="1679576" y="12660451"/>
            <a:ext cx="10512000" cy="246222"/>
          </a:xfrm>
          <a:prstGeom prst="rect">
            <a:avLst/>
          </a:prstGeom>
        </p:spPr>
        <p:txBody>
          <a:bodyPr vert="horz" wrap="square" lIns="0" tIns="0" rIns="0" bIns="0" rtlCol="0" anchor="b" anchorCtr="0">
            <a:spAutoFit/>
          </a:bodyPr>
          <a:lstStyle>
            <a:lvl1pPr algn="l">
              <a:defRPr sz="1600">
                <a:solidFill>
                  <a:schemeClr val="tx2"/>
                </a:solidFill>
              </a:defRPr>
            </a:lvl1pPr>
          </a:lstStyle>
          <a:p>
            <a:fld id="{7BFF6A76-928D-4240-A973-B16EE178E0D9}" type="datetime2">
              <a:rPr lang="en-GB" smtClean="0"/>
              <a:pPr/>
              <a:t>Wednesday 2 October 2024</a:t>
            </a:fld>
            <a:endParaRPr lang="en-GB" dirty="0"/>
          </a:p>
        </p:txBody>
      </p:sp>
      <p:sp>
        <p:nvSpPr>
          <p:cNvPr id="5" name="Footer Placeholder 4">
            <a:extLst>
              <a:ext uri="{FF2B5EF4-FFF2-40B4-BE49-F238E27FC236}">
                <a16:creationId xmlns:a16="http://schemas.microsoft.com/office/drawing/2014/main" id="{99B8B8C9-4F22-4557-AE82-C88DC9015F8B}"/>
              </a:ext>
            </a:extLst>
          </p:cNvPr>
          <p:cNvSpPr>
            <a:spLocks noGrp="1"/>
          </p:cNvSpPr>
          <p:nvPr>
            <p:ph type="ftr" sz="quarter" idx="3"/>
          </p:nvPr>
        </p:nvSpPr>
        <p:spPr>
          <a:xfrm>
            <a:off x="1679576" y="13050689"/>
            <a:ext cx="21024000" cy="246222"/>
          </a:xfrm>
          <a:prstGeom prst="rect">
            <a:avLst/>
          </a:prstGeom>
        </p:spPr>
        <p:txBody>
          <a:bodyPr vert="horz" wrap="square" lIns="0" tIns="0" rIns="0" bIns="0" rtlCol="0" anchor="t" anchorCtr="0">
            <a:spAutoFit/>
          </a:bodyPr>
          <a:lstStyle>
            <a:lvl1pPr algn="l">
              <a:defRPr sz="1600">
                <a:solidFill>
                  <a:schemeClr val="tx2"/>
                </a:solidFill>
              </a:defRPr>
            </a:lvl1pPr>
          </a:lstStyle>
          <a:p>
            <a:r>
              <a:rPr lang="en-GB"/>
              <a:t>Footer Goes Here</a:t>
            </a:r>
            <a:endParaRPr lang="en-GB" dirty="0"/>
          </a:p>
        </p:txBody>
      </p:sp>
      <p:sp>
        <p:nvSpPr>
          <p:cNvPr id="6" name="Slide Number Placeholder 5">
            <a:extLst>
              <a:ext uri="{FF2B5EF4-FFF2-40B4-BE49-F238E27FC236}">
                <a16:creationId xmlns:a16="http://schemas.microsoft.com/office/drawing/2014/main" id="{3B240DCD-F5B7-4664-87EE-F1FFDD430D8C}"/>
              </a:ext>
            </a:extLst>
          </p:cNvPr>
          <p:cNvSpPr>
            <a:spLocks noGrp="1"/>
          </p:cNvSpPr>
          <p:nvPr>
            <p:ph type="sldNum" sz="quarter" idx="4"/>
          </p:nvPr>
        </p:nvSpPr>
        <p:spPr>
          <a:xfrm>
            <a:off x="0" y="12660451"/>
            <a:ext cx="1534816" cy="246222"/>
          </a:xfrm>
          <a:prstGeom prst="rect">
            <a:avLst/>
          </a:prstGeom>
        </p:spPr>
        <p:txBody>
          <a:bodyPr vert="horz" wrap="square" lIns="0" tIns="0" rIns="0" bIns="0" rtlCol="0" anchor="b" anchorCtr="0">
            <a:spAutoFit/>
          </a:bodyPr>
          <a:lstStyle>
            <a:lvl1pPr algn="r">
              <a:defRPr sz="1600">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28124843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Lst>
  <p:hf sldNum="0" hdr="0" ftr="0" dt="0"/>
  <p:txStyles>
    <p:titleStyle>
      <a:lvl1pPr algn="l" defTabSz="1828800" rtl="0" eaLnBrk="1" latinLnBrk="0" hangingPunct="1">
        <a:lnSpc>
          <a:spcPct val="100000"/>
        </a:lnSpc>
        <a:spcBef>
          <a:spcPct val="0"/>
        </a:spcBef>
        <a:buNone/>
        <a:defRPr sz="8000" kern="1200" cap="all" baseline="0">
          <a:solidFill>
            <a:schemeClr val="accent3"/>
          </a:solidFill>
          <a:latin typeface="+mj-lt"/>
          <a:ea typeface="+mj-ea"/>
          <a:cs typeface="+mj-cs"/>
        </a:defRPr>
      </a:lvl1pPr>
    </p:titleStyle>
    <p:bodyStyle>
      <a:lvl1pPr marL="0" indent="0" algn="l" defTabSz="1828800" rtl="0" eaLnBrk="1" latinLnBrk="0" hangingPunct="1">
        <a:lnSpc>
          <a:spcPct val="100000"/>
        </a:lnSpc>
        <a:spcBef>
          <a:spcPts val="1200"/>
        </a:spcBef>
        <a:buFont typeface="Arial" panose="020B0604020202020204" pitchFamily="34" charset="0"/>
        <a:buNone/>
        <a:defRPr sz="4800" kern="1200">
          <a:solidFill>
            <a:schemeClr val="tx1"/>
          </a:solidFill>
          <a:latin typeface="+mn-lt"/>
          <a:ea typeface="+mn-ea"/>
          <a:cs typeface="+mn-cs"/>
        </a:defRPr>
      </a:lvl1pPr>
      <a:lvl2pPr marL="717550" indent="-717550" algn="l" defTabSz="1828800" rtl="0" eaLnBrk="1" latinLnBrk="0" hangingPunct="1">
        <a:lnSpc>
          <a:spcPct val="100000"/>
        </a:lnSpc>
        <a:spcBef>
          <a:spcPts val="1200"/>
        </a:spcBef>
        <a:spcAft>
          <a:spcPts val="600"/>
        </a:spcAft>
        <a:buClr>
          <a:schemeClr val="bg2"/>
        </a:buClr>
        <a:buFont typeface="Arial" panose="020B0604020202020204" pitchFamily="34" charset="0"/>
        <a:buChar char="‒"/>
        <a:defRPr sz="4000" kern="1200">
          <a:solidFill>
            <a:schemeClr val="tx1"/>
          </a:solidFill>
          <a:latin typeface="+mn-lt"/>
          <a:ea typeface="+mn-ea"/>
          <a:cs typeface="+mn-cs"/>
        </a:defRPr>
      </a:lvl2pPr>
      <a:lvl3pPr marL="1263650" indent="-54610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3600" kern="1200">
          <a:solidFill>
            <a:schemeClr val="tx1"/>
          </a:solidFill>
          <a:latin typeface="+mn-lt"/>
          <a:ea typeface="+mn-ea"/>
          <a:cs typeface="+mn-cs"/>
        </a:defRPr>
      </a:lvl3pPr>
      <a:lvl4pPr marL="1981200" indent="-71755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3200" kern="1200">
          <a:solidFill>
            <a:schemeClr val="tx1"/>
          </a:solidFill>
          <a:latin typeface="+mn-lt"/>
          <a:ea typeface="+mn-ea"/>
          <a:cs typeface="+mn-cs"/>
        </a:defRPr>
      </a:lvl4pPr>
      <a:lvl5pPr marL="2508250" indent="-52705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28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pos="7151">
          <p15:clr>
            <a:srgbClr val="F26B43"/>
          </p15:clr>
        </p15:guide>
        <p15:guide id="3" pos="3840">
          <p15:clr>
            <a:srgbClr val="F26B43"/>
          </p15:clr>
        </p15:guide>
        <p15:guide id="4" orient="horz" pos="1117">
          <p15:clr>
            <a:srgbClr val="F26B43"/>
          </p15:clr>
        </p15:guide>
        <p15:guide id="5" orient="horz" pos="4065">
          <p15:clr>
            <a:srgbClr val="F26B43"/>
          </p15:clr>
        </p15:guide>
        <p15:guide id="7" orient="horz" pos="411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25EF75-4D52-440A-A177-AD7D86E621B3}"/>
              </a:ext>
            </a:extLst>
          </p:cNvPr>
          <p:cNvSpPr>
            <a:spLocks noGrp="1"/>
          </p:cNvSpPr>
          <p:nvPr>
            <p:ph type="title"/>
          </p:nvPr>
        </p:nvSpPr>
        <p:spPr>
          <a:xfrm>
            <a:off x="1676400" y="809329"/>
            <a:ext cx="21031200" cy="1231106"/>
          </a:xfrm>
          <a:prstGeom prst="rect">
            <a:avLst/>
          </a:prstGeom>
        </p:spPr>
        <p:txBody>
          <a:bodyPr vert="horz" lIns="0" tIns="0" rIns="0" bIns="0" rtlCol="0" anchor="t" anchorCtr="0">
            <a:sp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A660E384-7329-4F48-9513-487423506C14}"/>
              </a:ext>
            </a:extLst>
          </p:cNvPr>
          <p:cNvSpPr>
            <a:spLocks noGrp="1"/>
          </p:cNvSpPr>
          <p:nvPr>
            <p:ph type="body" idx="1"/>
          </p:nvPr>
        </p:nvSpPr>
        <p:spPr>
          <a:xfrm>
            <a:off x="1676400" y="3545633"/>
            <a:ext cx="21031200" cy="3216266"/>
          </a:xfrm>
          <a:prstGeom prst="rect">
            <a:avLst/>
          </a:prstGeom>
        </p:spPr>
        <p:txBody>
          <a:bodyPr vert="horz"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02CADF-0F3F-4A6D-8357-3E5A35796082}"/>
              </a:ext>
            </a:extLst>
          </p:cNvPr>
          <p:cNvSpPr>
            <a:spLocks noGrp="1"/>
          </p:cNvSpPr>
          <p:nvPr>
            <p:ph type="dt" sz="half" idx="2"/>
          </p:nvPr>
        </p:nvSpPr>
        <p:spPr>
          <a:xfrm>
            <a:off x="1679576" y="12660451"/>
            <a:ext cx="10512000" cy="246222"/>
          </a:xfrm>
          <a:prstGeom prst="rect">
            <a:avLst/>
          </a:prstGeom>
        </p:spPr>
        <p:txBody>
          <a:bodyPr vert="horz" wrap="square" lIns="0" tIns="0" rIns="0" bIns="0" rtlCol="0" anchor="b" anchorCtr="0">
            <a:spAutoFit/>
          </a:bodyPr>
          <a:lstStyle>
            <a:lvl1pPr algn="l">
              <a:defRPr sz="1600">
                <a:solidFill>
                  <a:schemeClr val="tx2"/>
                </a:solidFill>
              </a:defRPr>
            </a:lvl1pPr>
          </a:lstStyle>
          <a:p>
            <a:fld id="{7BFF6A76-928D-4240-A973-B16EE178E0D9}" type="datetime2">
              <a:rPr lang="en-GB" smtClean="0"/>
              <a:pPr/>
              <a:t>Wednesday 2 October 2024</a:t>
            </a:fld>
            <a:endParaRPr lang="en-GB" dirty="0"/>
          </a:p>
        </p:txBody>
      </p:sp>
      <p:sp>
        <p:nvSpPr>
          <p:cNvPr id="5" name="Footer Placeholder 4">
            <a:extLst>
              <a:ext uri="{FF2B5EF4-FFF2-40B4-BE49-F238E27FC236}">
                <a16:creationId xmlns:a16="http://schemas.microsoft.com/office/drawing/2014/main" id="{99B8B8C9-4F22-4557-AE82-C88DC9015F8B}"/>
              </a:ext>
            </a:extLst>
          </p:cNvPr>
          <p:cNvSpPr>
            <a:spLocks noGrp="1"/>
          </p:cNvSpPr>
          <p:nvPr>
            <p:ph type="ftr" sz="quarter" idx="3"/>
          </p:nvPr>
        </p:nvSpPr>
        <p:spPr>
          <a:xfrm>
            <a:off x="1679576" y="13050689"/>
            <a:ext cx="21024000" cy="246222"/>
          </a:xfrm>
          <a:prstGeom prst="rect">
            <a:avLst/>
          </a:prstGeom>
        </p:spPr>
        <p:txBody>
          <a:bodyPr vert="horz" wrap="square" lIns="0" tIns="0" rIns="0" bIns="0" rtlCol="0" anchor="t" anchorCtr="0">
            <a:spAutoFit/>
          </a:bodyPr>
          <a:lstStyle>
            <a:lvl1pPr algn="l">
              <a:defRPr sz="1600">
                <a:solidFill>
                  <a:schemeClr val="tx2"/>
                </a:solidFill>
              </a:defRPr>
            </a:lvl1pPr>
          </a:lstStyle>
          <a:p>
            <a:r>
              <a:rPr lang="en-GB"/>
              <a:t>Footer Goes Here</a:t>
            </a:r>
            <a:endParaRPr lang="en-GB" dirty="0"/>
          </a:p>
        </p:txBody>
      </p:sp>
      <p:sp>
        <p:nvSpPr>
          <p:cNvPr id="6" name="Slide Number Placeholder 5">
            <a:extLst>
              <a:ext uri="{FF2B5EF4-FFF2-40B4-BE49-F238E27FC236}">
                <a16:creationId xmlns:a16="http://schemas.microsoft.com/office/drawing/2014/main" id="{3B240DCD-F5B7-4664-87EE-F1FFDD430D8C}"/>
              </a:ext>
            </a:extLst>
          </p:cNvPr>
          <p:cNvSpPr>
            <a:spLocks noGrp="1"/>
          </p:cNvSpPr>
          <p:nvPr>
            <p:ph type="sldNum" sz="quarter" idx="4"/>
          </p:nvPr>
        </p:nvSpPr>
        <p:spPr>
          <a:xfrm>
            <a:off x="0" y="12660451"/>
            <a:ext cx="1534816" cy="246222"/>
          </a:xfrm>
          <a:prstGeom prst="rect">
            <a:avLst/>
          </a:prstGeom>
        </p:spPr>
        <p:txBody>
          <a:bodyPr vert="horz" wrap="square" lIns="0" tIns="0" rIns="0" bIns="0" rtlCol="0" anchor="b" anchorCtr="0">
            <a:spAutoFit/>
          </a:bodyPr>
          <a:lstStyle>
            <a:lvl1pPr algn="r">
              <a:defRPr sz="1600">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316331109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Lst>
  <p:hf sldNum="0" hdr="0" ftr="0" dt="0"/>
  <p:txStyles>
    <p:titleStyle>
      <a:lvl1pPr algn="l" defTabSz="1828800" rtl="0" eaLnBrk="1" latinLnBrk="0" hangingPunct="1">
        <a:lnSpc>
          <a:spcPct val="100000"/>
        </a:lnSpc>
        <a:spcBef>
          <a:spcPct val="0"/>
        </a:spcBef>
        <a:buNone/>
        <a:defRPr sz="8000" kern="1200" cap="all" baseline="0">
          <a:solidFill>
            <a:schemeClr val="accent3"/>
          </a:solidFill>
          <a:latin typeface="+mj-lt"/>
          <a:ea typeface="+mj-ea"/>
          <a:cs typeface="+mj-cs"/>
        </a:defRPr>
      </a:lvl1pPr>
    </p:titleStyle>
    <p:bodyStyle>
      <a:lvl1pPr marL="0" indent="0" algn="l" defTabSz="1828800" rtl="0" eaLnBrk="1" latinLnBrk="0" hangingPunct="1">
        <a:lnSpc>
          <a:spcPct val="100000"/>
        </a:lnSpc>
        <a:spcBef>
          <a:spcPts val="1200"/>
        </a:spcBef>
        <a:buFont typeface="Arial" panose="020B0604020202020204" pitchFamily="34" charset="0"/>
        <a:buNone/>
        <a:defRPr sz="4800" kern="1200">
          <a:solidFill>
            <a:schemeClr val="tx1"/>
          </a:solidFill>
          <a:latin typeface="+mn-lt"/>
          <a:ea typeface="+mn-ea"/>
          <a:cs typeface="+mn-cs"/>
        </a:defRPr>
      </a:lvl1pPr>
      <a:lvl2pPr marL="717550" indent="-717550" algn="l" defTabSz="1828800" rtl="0" eaLnBrk="1" latinLnBrk="0" hangingPunct="1">
        <a:lnSpc>
          <a:spcPct val="100000"/>
        </a:lnSpc>
        <a:spcBef>
          <a:spcPts val="1200"/>
        </a:spcBef>
        <a:spcAft>
          <a:spcPts val="600"/>
        </a:spcAft>
        <a:buClr>
          <a:schemeClr val="bg2"/>
        </a:buClr>
        <a:buFont typeface="Arial" panose="020B0604020202020204" pitchFamily="34" charset="0"/>
        <a:buChar char="‒"/>
        <a:defRPr sz="4000" kern="1200">
          <a:solidFill>
            <a:schemeClr val="tx1"/>
          </a:solidFill>
          <a:latin typeface="+mn-lt"/>
          <a:ea typeface="+mn-ea"/>
          <a:cs typeface="+mn-cs"/>
        </a:defRPr>
      </a:lvl2pPr>
      <a:lvl3pPr marL="1263650" indent="-54610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3600" kern="1200">
          <a:solidFill>
            <a:schemeClr val="tx1"/>
          </a:solidFill>
          <a:latin typeface="+mn-lt"/>
          <a:ea typeface="+mn-ea"/>
          <a:cs typeface="+mn-cs"/>
        </a:defRPr>
      </a:lvl3pPr>
      <a:lvl4pPr marL="1981200" indent="-71755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3200" kern="1200">
          <a:solidFill>
            <a:schemeClr val="tx1"/>
          </a:solidFill>
          <a:latin typeface="+mn-lt"/>
          <a:ea typeface="+mn-ea"/>
          <a:cs typeface="+mn-cs"/>
        </a:defRPr>
      </a:lvl4pPr>
      <a:lvl5pPr marL="2508250" indent="-52705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28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pos="7151">
          <p15:clr>
            <a:srgbClr val="F26B43"/>
          </p15:clr>
        </p15:guide>
        <p15:guide id="3" pos="3840">
          <p15:clr>
            <a:srgbClr val="F26B43"/>
          </p15:clr>
        </p15:guide>
        <p15:guide id="4" orient="horz" pos="1117">
          <p15:clr>
            <a:srgbClr val="F26B43"/>
          </p15:clr>
        </p15:guide>
        <p15:guide id="5" orient="horz" pos="4065">
          <p15:clr>
            <a:srgbClr val="F26B43"/>
          </p15:clr>
        </p15:guide>
        <p15:guide id="7" orient="horz" pos="411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40.xml"/><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0.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0.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0.xml"/><Relationship Id="rId5" Type="http://schemas.openxmlformats.org/officeDocument/2006/relationships/image" Target="../media/image30.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5.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5.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5.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4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45.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45.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5.xml"/><Relationship Id="rId5" Type="http://schemas.openxmlformats.org/officeDocument/2006/relationships/image" Target="../media/image41.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4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4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5.png"/><Relationship Id="rId7" Type="http://schemas.openxmlformats.org/officeDocument/2006/relationships/image" Target="../media/image41.png"/><Relationship Id="rId12"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45.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0" Type="http://schemas.openxmlformats.org/officeDocument/2006/relationships/image" Target="../media/image46.png"/><Relationship Id="rId4" Type="http://schemas.openxmlformats.org/officeDocument/2006/relationships/image" Target="../media/image36.png"/><Relationship Id="rId9"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40.xml"/><Relationship Id="rId6" Type="http://schemas.openxmlformats.org/officeDocument/2006/relationships/image" Target="../media/image41.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33.png"/></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40.xml"/><Relationship Id="rId6" Type="http://schemas.openxmlformats.org/officeDocument/2006/relationships/image" Target="../media/image41.png"/><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40.xml"/><Relationship Id="rId6" Type="http://schemas.openxmlformats.org/officeDocument/2006/relationships/image" Target="../media/image41.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45.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45.xml"/><Relationship Id="rId5" Type="http://schemas.openxmlformats.org/officeDocument/2006/relationships/image" Target="../media/image68.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45.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45.xml"/><Relationship Id="rId6" Type="http://schemas.openxmlformats.org/officeDocument/2006/relationships/hyperlink" Target="https://doi.org/10.1186/s13059-014-0550-8" TargetMode="External"/><Relationship Id="rId5" Type="http://schemas.openxmlformats.org/officeDocument/2006/relationships/image" Target="../media/image75.png"/><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sp>
        <p:nvSpPr>
          <p:cNvPr id="77" name="Google Shape;77;p17"/>
          <p:cNvSpPr txBox="1">
            <a:spLocks noGrp="1"/>
          </p:cNvSpPr>
          <p:nvPr>
            <p:ph type="title"/>
          </p:nvPr>
        </p:nvSpPr>
        <p:spPr>
          <a:prstGeom prst="rect">
            <a:avLst/>
          </a:prstGeom>
          <a:noFill/>
          <a:ln>
            <a:noFill/>
          </a:ln>
        </p:spPr>
        <p:txBody>
          <a:bodyPr spcFirstLastPara="1" wrap="square" lIns="50800" tIns="50800" rIns="50800" bIns="50800" anchor="b" anchorCtr="0">
            <a:normAutofit fontScale="90000"/>
          </a:bodyPr>
          <a:lstStyle/>
          <a:p>
            <a:pPr marL="0" marR="0" lvl="0" indent="0" rtl="0">
              <a:lnSpc>
                <a:spcPct val="80000"/>
              </a:lnSpc>
              <a:spcBef>
                <a:spcPts val="0"/>
              </a:spcBef>
              <a:spcAft>
                <a:spcPts val="0"/>
              </a:spcAft>
              <a:buClr>
                <a:srgbClr val="000000"/>
              </a:buClr>
              <a:buSzPts val="11600"/>
              <a:buFont typeface="Avenir"/>
              <a:buNone/>
            </a:pPr>
            <a:r>
              <a:rPr lang="en-US" sz="11600" b="0" i="0" u="none" strike="noStrike" cap="none" dirty="0">
                <a:latin typeface="Avenir"/>
                <a:ea typeface="Avenir"/>
                <a:cs typeface="Avenir"/>
                <a:sym typeface="Avenir"/>
              </a:rPr>
              <a:t>Statistics of RNA-seq analysis</a:t>
            </a:r>
            <a:endParaRPr dirty="0"/>
          </a:p>
        </p:txBody>
      </p:sp>
      <p:pic>
        <p:nvPicPr>
          <p:cNvPr id="4" name="Google Shape;82;p16">
            <a:extLst>
              <a:ext uri="{FF2B5EF4-FFF2-40B4-BE49-F238E27FC236}">
                <a16:creationId xmlns:a16="http://schemas.microsoft.com/office/drawing/2014/main" id="{8ACBFAE8-7F5F-E624-F46B-9FDA1C40BCA1}"/>
              </a:ext>
            </a:extLst>
          </p:cNvPr>
          <p:cNvPicPr preferRelativeResize="0"/>
          <p:nvPr/>
        </p:nvPicPr>
        <p:blipFill>
          <a:blip r:embed="rId3">
            <a:alphaModFix/>
          </a:blip>
          <a:stretch>
            <a:fillRect/>
          </a:stretch>
        </p:blipFill>
        <p:spPr>
          <a:xfrm>
            <a:off x="526880" y="10912384"/>
            <a:ext cx="4654720" cy="23768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06"/>
        <p:cNvGrpSpPr/>
        <p:nvPr/>
      </p:nvGrpSpPr>
      <p:grpSpPr>
        <a:xfrm>
          <a:off x="0" y="0"/>
          <a:ext cx="0" cy="0"/>
          <a:chOff x="0" y="0"/>
          <a:chExt cx="0" cy="0"/>
        </a:xfrm>
      </p:grpSpPr>
      <p:sp>
        <p:nvSpPr>
          <p:cNvPr id="207" name="Google Shape;207;p30"/>
          <p:cNvSpPr txBox="1">
            <a:spLocks noGrp="1"/>
          </p:cNvSpPr>
          <p:nvPr>
            <p:ph type="title" idx="4294967295"/>
          </p:nvPr>
        </p:nvSpPr>
        <p:spPr>
          <a:xfrm>
            <a:off x="124968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Types of Replication</a:t>
            </a:r>
            <a:endParaRPr dirty="0"/>
          </a:p>
        </p:txBody>
      </p:sp>
      <p:sp>
        <p:nvSpPr>
          <p:cNvPr id="209" name="Google Shape;209;p30"/>
          <p:cNvSpPr txBox="1">
            <a:spLocks noGrp="1"/>
          </p:cNvSpPr>
          <p:nvPr>
            <p:ph type="body" idx="4294967295"/>
          </p:nvPr>
        </p:nvSpPr>
        <p:spPr>
          <a:xfrm>
            <a:off x="1950720" y="2971800"/>
            <a:ext cx="10036175" cy="9532938"/>
          </a:xfrm>
          <a:prstGeom prst="rect">
            <a:avLst/>
          </a:prstGeom>
          <a:noFill/>
          <a:ln>
            <a:noFill/>
          </a:ln>
        </p:spPr>
        <p:txBody>
          <a:bodyPr spcFirstLastPara="1" wrap="square" lIns="50800" tIns="50800" rIns="50800" bIns="50800" anchor="t" anchorCtr="0">
            <a:normAutofit/>
          </a:bodyPr>
          <a:lstStyle/>
          <a:p>
            <a:pPr marL="445008" lvl="0" indent="-445008" algn="l" rtl="0">
              <a:lnSpc>
                <a:spcPct val="90000"/>
              </a:lnSpc>
              <a:spcBef>
                <a:spcPts val="0"/>
              </a:spcBef>
              <a:spcAft>
                <a:spcPts val="0"/>
              </a:spcAft>
              <a:buClr>
                <a:srgbClr val="000000"/>
              </a:buClr>
              <a:buSzPts val="4310"/>
              <a:buFont typeface="Avenir"/>
              <a:buChar char="•"/>
            </a:pPr>
            <a:r>
              <a:rPr lang="en-US" sz="3504" dirty="0">
                <a:latin typeface="Avenir"/>
                <a:ea typeface="Avenir"/>
                <a:cs typeface="Avenir"/>
                <a:sym typeface="Avenir"/>
              </a:rPr>
              <a:t>Biological replication:</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In vivo:</a:t>
            </a:r>
            <a:endParaRPr dirty="0"/>
          </a:p>
          <a:p>
            <a:pPr marL="1335024" lvl="2"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Patients</a:t>
            </a:r>
            <a:endParaRPr dirty="0"/>
          </a:p>
          <a:p>
            <a:pPr marL="1335024" lvl="2"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Mice</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In vitro:</a:t>
            </a:r>
            <a:endParaRPr dirty="0"/>
          </a:p>
          <a:p>
            <a:pPr marL="1335024" lvl="2"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Different cell lines</a:t>
            </a:r>
            <a:endParaRPr dirty="0"/>
          </a:p>
          <a:p>
            <a:pPr marL="1335024" lvl="2"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Re-growing cells (passages) </a:t>
            </a:r>
            <a:endParaRPr dirty="0"/>
          </a:p>
          <a:p>
            <a:pPr marL="445008" lvl="0"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Technical replication:</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Experimental protocol</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Measurement platform (i.e. sequencer)</a:t>
            </a:r>
            <a:endParaRPr dirty="0"/>
          </a:p>
        </p:txBody>
      </p:sp>
      <p:pic>
        <p:nvPicPr>
          <p:cNvPr id="3" name="Picture 2" descr="A diagram of a mouse experiment&#10;&#10;Description automatically generated">
            <a:extLst>
              <a:ext uri="{FF2B5EF4-FFF2-40B4-BE49-F238E27FC236}">
                <a16:creationId xmlns:a16="http://schemas.microsoft.com/office/drawing/2014/main" id="{8B305225-D5DF-5034-AD2B-355472DD662D}"/>
              </a:ext>
            </a:extLst>
          </p:cNvPr>
          <p:cNvPicPr>
            <a:picLocks noChangeAspect="1"/>
          </p:cNvPicPr>
          <p:nvPr/>
        </p:nvPicPr>
        <p:blipFill>
          <a:blip r:embed="rId3"/>
          <a:stretch>
            <a:fillRect/>
          </a:stretch>
        </p:blipFill>
        <p:spPr>
          <a:xfrm>
            <a:off x="12538438" y="3371312"/>
            <a:ext cx="6682579" cy="5446302"/>
          </a:xfrm>
          <a:prstGeom prst="rect">
            <a:avLst/>
          </a:prstGeom>
        </p:spPr>
      </p:pic>
      <p:pic>
        <p:nvPicPr>
          <p:cNvPr id="5" name="Picture 4" descr="A mouse dropping liquid into test tubes&#10;&#10;Description automatically generated">
            <a:extLst>
              <a:ext uri="{FF2B5EF4-FFF2-40B4-BE49-F238E27FC236}">
                <a16:creationId xmlns:a16="http://schemas.microsoft.com/office/drawing/2014/main" id="{76D794A7-DAFB-39BB-AE32-F9CFE5A266E1}"/>
              </a:ext>
            </a:extLst>
          </p:cNvPr>
          <p:cNvPicPr>
            <a:picLocks noChangeAspect="1"/>
          </p:cNvPicPr>
          <p:nvPr/>
        </p:nvPicPr>
        <p:blipFill>
          <a:blip r:embed="rId4"/>
          <a:stretch>
            <a:fillRect/>
          </a:stretch>
        </p:blipFill>
        <p:spPr>
          <a:xfrm>
            <a:off x="19204062" y="3371312"/>
            <a:ext cx="3809071" cy="5446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13"/>
        <p:cNvGrpSpPr/>
        <p:nvPr/>
      </p:nvGrpSpPr>
      <p:grpSpPr>
        <a:xfrm>
          <a:off x="0" y="0"/>
          <a:ext cx="0" cy="0"/>
          <a:chOff x="0" y="0"/>
          <a:chExt cx="0" cy="0"/>
        </a:xfrm>
      </p:grpSpPr>
      <p:sp>
        <p:nvSpPr>
          <p:cNvPr id="214" name="Google Shape;214;p31"/>
          <p:cNvSpPr txBox="1">
            <a:spLocks noGrp="1"/>
          </p:cNvSpPr>
          <p:nvPr>
            <p:ph type="title" idx="4294967295"/>
          </p:nvPr>
        </p:nvSpPr>
        <p:spPr>
          <a:xfrm>
            <a:off x="112776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Confounding Factors</a:t>
            </a:r>
            <a:endParaRPr/>
          </a:p>
        </p:txBody>
      </p:sp>
      <p:sp>
        <p:nvSpPr>
          <p:cNvPr id="215" name="Google Shape;215;p31"/>
          <p:cNvSpPr txBox="1">
            <a:spLocks noGrp="1"/>
          </p:cNvSpPr>
          <p:nvPr>
            <p:ph type="body" idx="4294967295"/>
          </p:nvPr>
        </p:nvSpPr>
        <p:spPr>
          <a:xfrm>
            <a:off x="1127760" y="3640138"/>
            <a:ext cx="21971000" cy="5140325"/>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Also known as extraneous, hidden, lurking or masking factors, or the third variable or mediator variable.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May mask an actual association or falsely demonstrate an apparent association between the independent &amp; dependent variables.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Hypothetical Example would be a study of coffee drinking and lung cancer. </a:t>
            </a:r>
            <a:endParaRPr/>
          </a:p>
        </p:txBody>
      </p:sp>
      <p:pic>
        <p:nvPicPr>
          <p:cNvPr id="216" name="Google Shape;216;p31" descr="Image"/>
          <p:cNvPicPr preferRelativeResize="0"/>
          <p:nvPr/>
        </p:nvPicPr>
        <p:blipFill rotWithShape="1">
          <a:blip r:embed="rId3">
            <a:alphaModFix/>
          </a:blip>
          <a:srcRect/>
          <a:stretch/>
        </p:blipFill>
        <p:spPr>
          <a:xfrm>
            <a:off x="8185043" y="8790022"/>
            <a:ext cx="9853252" cy="291024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20"/>
        <p:cNvGrpSpPr/>
        <p:nvPr/>
      </p:nvGrpSpPr>
      <p:grpSpPr>
        <a:xfrm>
          <a:off x="0" y="0"/>
          <a:ext cx="0" cy="0"/>
          <a:chOff x="0" y="0"/>
          <a:chExt cx="0" cy="0"/>
        </a:xfrm>
      </p:grpSpPr>
      <p:sp>
        <p:nvSpPr>
          <p:cNvPr id="221" name="Google Shape;221;p32"/>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Confounding Factors</a:t>
            </a:r>
            <a:endParaRPr/>
          </a:p>
        </p:txBody>
      </p:sp>
      <p:sp>
        <p:nvSpPr>
          <p:cNvPr id="222" name="Google Shape;222;p32"/>
          <p:cNvSpPr txBox="1">
            <a:spLocks noGrp="1"/>
          </p:cNvSpPr>
          <p:nvPr>
            <p:ph type="body" idx="4294967295"/>
          </p:nvPr>
        </p:nvSpPr>
        <p:spPr>
          <a:xfrm>
            <a:off x="0" y="3640138"/>
            <a:ext cx="21971000" cy="5140325"/>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Also known as extraneous, hidden, lurking or masking factors, or the third variable or mediator variable.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May mask an actual association or falsely demonstrate an apparent association between the independent &amp; dependent variables.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Hypothetical Example would be a study of coffee drinking and lung cancer. </a:t>
            </a:r>
            <a:endParaRPr/>
          </a:p>
        </p:txBody>
      </p:sp>
      <p:pic>
        <p:nvPicPr>
          <p:cNvPr id="223" name="Google Shape;223;p32" descr="Image"/>
          <p:cNvPicPr preferRelativeResize="0"/>
          <p:nvPr/>
        </p:nvPicPr>
        <p:blipFill rotWithShape="1">
          <a:blip r:embed="rId3">
            <a:alphaModFix/>
          </a:blip>
          <a:srcRect/>
          <a:stretch/>
        </p:blipFill>
        <p:spPr>
          <a:xfrm>
            <a:off x="7057283" y="8790022"/>
            <a:ext cx="9853252" cy="2910244"/>
          </a:xfrm>
          <a:prstGeom prst="rect">
            <a:avLst/>
          </a:prstGeom>
          <a:noFill/>
          <a:ln>
            <a:noFill/>
          </a:ln>
        </p:spPr>
      </p:pic>
      <p:pic>
        <p:nvPicPr>
          <p:cNvPr id="224" name="Google Shape;224;p32" descr="Image"/>
          <p:cNvPicPr preferRelativeResize="0"/>
          <p:nvPr/>
        </p:nvPicPr>
        <p:blipFill rotWithShape="1">
          <a:blip r:embed="rId4">
            <a:alphaModFix/>
          </a:blip>
          <a:srcRect/>
          <a:stretch/>
        </p:blipFill>
        <p:spPr>
          <a:xfrm>
            <a:off x="8282726" y="11682108"/>
            <a:ext cx="7402366" cy="19479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CDBD-A935-B2B9-03AF-20E5F0EEBD95}"/>
              </a:ext>
            </a:extLst>
          </p:cNvPr>
          <p:cNvSpPr>
            <a:spLocks noGrp="1"/>
          </p:cNvSpPr>
          <p:nvPr>
            <p:ph type="title"/>
          </p:nvPr>
        </p:nvSpPr>
        <p:spPr/>
        <p:txBody>
          <a:bodyPr/>
          <a:lstStyle/>
          <a:p>
            <a:r>
              <a:rPr lang="en-US" dirty="0"/>
              <a:t>Batch Effects</a:t>
            </a:r>
          </a:p>
        </p:txBody>
      </p:sp>
      <p:sp>
        <p:nvSpPr>
          <p:cNvPr id="3" name="Content Placeholder 2">
            <a:extLst>
              <a:ext uri="{FF2B5EF4-FFF2-40B4-BE49-F238E27FC236}">
                <a16:creationId xmlns:a16="http://schemas.microsoft.com/office/drawing/2014/main" id="{A8AC53B6-864F-DAC6-00A6-C8316D4B88EA}"/>
              </a:ext>
            </a:extLst>
          </p:cNvPr>
          <p:cNvSpPr>
            <a:spLocks noGrp="1"/>
          </p:cNvSpPr>
          <p:nvPr>
            <p:ph idx="1"/>
          </p:nvPr>
        </p:nvSpPr>
        <p:spPr>
          <a:xfrm>
            <a:off x="1676400" y="3545633"/>
            <a:ext cx="21031200" cy="4739759"/>
          </a:xfrm>
        </p:spPr>
        <p:txBody>
          <a:bodyPr/>
          <a:lstStyle/>
          <a:p>
            <a:pPr marL="685800" indent="-685800">
              <a:buFont typeface="Arial" panose="020B0604020202020204" pitchFamily="34" charset="0"/>
              <a:buChar char="•"/>
            </a:pPr>
            <a:r>
              <a:rPr lang="en-US" dirty="0"/>
              <a:t>Batch effects are sub-groups of measurements that have qualitatively different behavior across conditions and are unrelated to the biological or scientific variables in a study.      </a:t>
            </a:r>
          </a:p>
          <a:p>
            <a:pPr marL="685800" indent="-685800">
              <a:buFont typeface="Arial" panose="020B0604020202020204" pitchFamily="34" charset="0"/>
              <a:buChar char="•"/>
            </a:pPr>
            <a:r>
              <a:rPr lang="en-US" dirty="0"/>
              <a:t>Batch effects are problematic if they are confounded with the experimental variable.</a:t>
            </a:r>
          </a:p>
          <a:p>
            <a:r>
              <a:rPr lang="en-US" dirty="0"/>
              <a:t> </a:t>
            </a:r>
          </a:p>
        </p:txBody>
      </p:sp>
      <p:pic>
        <p:nvPicPr>
          <p:cNvPr id="6" name="Graphic 5">
            <a:extLst>
              <a:ext uri="{FF2B5EF4-FFF2-40B4-BE49-F238E27FC236}">
                <a16:creationId xmlns:a16="http://schemas.microsoft.com/office/drawing/2014/main" id="{B8A3D282-E5AA-3CAA-FCCF-2533D2643A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05895" y="7177093"/>
            <a:ext cx="10372210" cy="5640188"/>
          </a:xfrm>
          <a:prstGeom prst="rect">
            <a:avLst/>
          </a:prstGeom>
        </p:spPr>
      </p:pic>
    </p:spTree>
    <p:extLst>
      <p:ext uri="{BB962C8B-B14F-4D97-AF65-F5344CB8AC3E}">
        <p14:creationId xmlns:p14="http://schemas.microsoft.com/office/powerpoint/2010/main" val="3467339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28"/>
        <p:cNvGrpSpPr/>
        <p:nvPr/>
      </p:nvGrpSpPr>
      <p:grpSpPr>
        <a:xfrm>
          <a:off x="0" y="0"/>
          <a:ext cx="0" cy="0"/>
          <a:chOff x="0" y="0"/>
          <a:chExt cx="0" cy="0"/>
        </a:xfrm>
      </p:grpSpPr>
      <p:sp>
        <p:nvSpPr>
          <p:cNvPr id="229" name="Google Shape;229;p33"/>
          <p:cNvSpPr txBox="1">
            <a:spLocks noGrp="1"/>
          </p:cNvSpPr>
          <p:nvPr>
            <p:ph type="title" idx="4294967295"/>
          </p:nvPr>
        </p:nvSpPr>
        <p:spPr>
          <a:xfrm>
            <a:off x="124968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Solutions</a:t>
            </a:r>
            <a:endParaRPr dirty="0"/>
          </a:p>
        </p:txBody>
      </p:sp>
      <p:sp>
        <p:nvSpPr>
          <p:cNvPr id="230" name="Google Shape;230;p33"/>
          <p:cNvSpPr txBox="1">
            <a:spLocks noGrp="1"/>
          </p:cNvSpPr>
          <p:nvPr>
            <p:ph type="body" idx="4294967295"/>
          </p:nvPr>
        </p:nvSpPr>
        <p:spPr>
          <a:xfrm>
            <a:off x="1249680" y="3640138"/>
            <a:ext cx="21971000" cy="8302625"/>
          </a:xfrm>
          <a:prstGeom prst="rect">
            <a:avLst/>
          </a:prstGeom>
          <a:noFill/>
          <a:ln>
            <a:noFill/>
          </a:ln>
        </p:spPr>
        <p:txBody>
          <a:bodyPr spcFirstLastPara="1" wrap="square" lIns="50800" tIns="50800" rIns="50800" bIns="50800" anchor="t" anchorCtr="0">
            <a:normAutofit/>
          </a:bodyPr>
          <a:lstStyle/>
          <a:p>
            <a:pPr marL="445008" lvl="0" indent="-445008" algn="l" rtl="0">
              <a:lnSpc>
                <a:spcPct val="90000"/>
              </a:lnSpc>
              <a:spcBef>
                <a:spcPts val="0"/>
              </a:spcBef>
              <a:spcAft>
                <a:spcPts val="0"/>
              </a:spcAft>
              <a:buClr>
                <a:srgbClr val="000000"/>
              </a:buClr>
              <a:buSzPts val="4310"/>
              <a:buFont typeface="Avenir"/>
              <a:buChar char="•"/>
            </a:pPr>
            <a:r>
              <a:rPr lang="en-US" sz="3504" dirty="0">
                <a:latin typeface="Avenir"/>
                <a:ea typeface="Avenir"/>
                <a:cs typeface="Avenir"/>
                <a:sym typeface="Avenir"/>
              </a:rPr>
              <a:t>Write it all down!!!!!!!!</a:t>
            </a:r>
            <a:endParaRPr dirty="0"/>
          </a:p>
          <a:p>
            <a:pPr marL="445008" lvl="0"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Controlling technical effects:</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err="1">
                <a:latin typeface="Avenir"/>
                <a:ea typeface="Avenir"/>
                <a:cs typeface="Avenir"/>
                <a:sym typeface="Avenir"/>
              </a:rPr>
              <a:t>Randomisation</a:t>
            </a:r>
            <a:endParaRPr lang="en-US" sz="3504" dirty="0">
              <a:latin typeface="Avenir"/>
              <a:ea typeface="Avenir"/>
              <a:cs typeface="Avenir"/>
              <a:sym typeface="Avenir"/>
            </a:endParaRPr>
          </a:p>
          <a:p>
            <a:pPr marL="1436116" lvl="2" indent="-445008">
              <a:lnSpc>
                <a:spcPct val="90000"/>
              </a:lnSpc>
              <a:spcBef>
                <a:spcPts val="3200"/>
              </a:spcBef>
              <a:buClr>
                <a:srgbClr val="000000"/>
              </a:buClr>
              <a:buSzPts val="4310"/>
              <a:buFont typeface="Avenir"/>
              <a:buChar char="•"/>
            </a:pPr>
            <a:r>
              <a:rPr lang="en-GB" dirty="0"/>
              <a:t>Batch effects that are randomly distributed across experimental variables can be controlled for</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Statistical analyses assume </a:t>
            </a:r>
            <a:r>
              <a:rPr lang="en-US" sz="3504" dirty="0" err="1">
                <a:latin typeface="Avenir"/>
                <a:ea typeface="Avenir"/>
                <a:cs typeface="Avenir"/>
                <a:sym typeface="Avenir"/>
              </a:rPr>
              <a:t>randomised</a:t>
            </a:r>
            <a:r>
              <a:rPr lang="en-US" sz="3504" dirty="0">
                <a:latin typeface="Avenir"/>
                <a:ea typeface="Avenir"/>
                <a:cs typeface="Avenir"/>
                <a:sym typeface="Avenir"/>
              </a:rPr>
              <a:t> comparisons</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May not see issues caused by non-</a:t>
            </a:r>
            <a:r>
              <a:rPr lang="en-US" sz="3504" dirty="0" err="1">
                <a:latin typeface="Avenir"/>
                <a:ea typeface="Avenir"/>
                <a:cs typeface="Avenir"/>
                <a:sym typeface="Avenir"/>
              </a:rPr>
              <a:t>randomised</a:t>
            </a:r>
            <a:r>
              <a:rPr lang="en-US" sz="3504" dirty="0">
                <a:latin typeface="Avenir"/>
                <a:ea typeface="Avenir"/>
                <a:cs typeface="Avenir"/>
                <a:sym typeface="Avenir"/>
              </a:rPr>
              <a:t> comparisons</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Make every decision random not arbitrary</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Caveat: over-randomization can increase error</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Blinding</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Especially important where subjective measurements are taken</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Potentially multiple degrees of blinding (</a:t>
            </a:r>
            <a:r>
              <a:rPr lang="en-US" sz="3504" dirty="0" err="1">
                <a:latin typeface="Avenir"/>
                <a:ea typeface="Avenir"/>
                <a:cs typeface="Avenir"/>
                <a:sym typeface="Avenir"/>
              </a:rPr>
              <a:t>eg.</a:t>
            </a:r>
            <a:r>
              <a:rPr lang="en-US" sz="3504" dirty="0">
                <a:latin typeface="Avenir"/>
                <a:ea typeface="Avenir"/>
                <a:cs typeface="Avenir"/>
                <a:sym typeface="Avenir"/>
              </a:rPr>
              <a:t> double-blinding) </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34"/>
        <p:cNvGrpSpPr/>
        <p:nvPr/>
      </p:nvGrpSpPr>
      <p:grpSpPr>
        <a:xfrm>
          <a:off x="0" y="0"/>
          <a:ext cx="0" cy="0"/>
          <a:chOff x="0" y="0"/>
          <a:chExt cx="0" cy="0"/>
        </a:xfrm>
      </p:grpSpPr>
      <p:sp>
        <p:nvSpPr>
          <p:cNvPr id="235" name="Google Shape;235;p34"/>
          <p:cNvSpPr txBox="1">
            <a:spLocks noGrp="1"/>
          </p:cNvSpPr>
          <p:nvPr>
            <p:ph type="title" idx="4294967295"/>
          </p:nvPr>
        </p:nvSpPr>
        <p:spPr>
          <a:xfrm>
            <a:off x="106680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err="1">
                <a:latin typeface="Avenir"/>
                <a:ea typeface="Avenir"/>
                <a:cs typeface="Avenir"/>
                <a:sym typeface="Avenir"/>
              </a:rPr>
              <a:t>Randomised</a:t>
            </a:r>
            <a:r>
              <a:rPr lang="en-US" sz="7735" b="0" dirty="0">
                <a:latin typeface="Avenir"/>
                <a:ea typeface="Avenir"/>
                <a:cs typeface="Avenir"/>
                <a:sym typeface="Avenir"/>
              </a:rPr>
              <a:t> Block Design</a:t>
            </a:r>
            <a:endParaRPr dirty="0"/>
          </a:p>
        </p:txBody>
      </p:sp>
      <p:sp>
        <p:nvSpPr>
          <p:cNvPr id="236" name="Google Shape;236;p34"/>
          <p:cNvSpPr txBox="1">
            <a:spLocks noGrp="1"/>
          </p:cNvSpPr>
          <p:nvPr>
            <p:ph type="body" idx="4294967295"/>
          </p:nvPr>
        </p:nvSpPr>
        <p:spPr>
          <a:xfrm>
            <a:off x="0" y="3228975"/>
            <a:ext cx="21971000" cy="1957388"/>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Blocking is the arranging of experimental units in groups (blocks) that are similar to one another.</a:t>
            </a:r>
            <a:endParaRPr/>
          </a:p>
        </p:txBody>
      </p:sp>
      <p:pic>
        <p:nvPicPr>
          <p:cNvPr id="237" name="Google Shape;237;p34" descr="Image"/>
          <p:cNvPicPr preferRelativeResize="0"/>
          <p:nvPr/>
        </p:nvPicPr>
        <p:blipFill rotWithShape="1">
          <a:blip r:embed="rId3">
            <a:alphaModFix/>
          </a:blip>
          <a:srcRect/>
          <a:stretch/>
        </p:blipFill>
        <p:spPr>
          <a:xfrm>
            <a:off x="3773117" y="5084375"/>
            <a:ext cx="16837766" cy="4232828"/>
          </a:xfrm>
          <a:prstGeom prst="rect">
            <a:avLst/>
          </a:prstGeom>
          <a:noFill/>
          <a:ln>
            <a:noFill/>
          </a:ln>
        </p:spPr>
      </p:pic>
      <p:sp>
        <p:nvSpPr>
          <p:cNvPr id="238" name="Google Shape;238;p34"/>
          <p:cNvSpPr txBox="1"/>
          <p:nvPr/>
        </p:nvSpPr>
        <p:spPr>
          <a:xfrm>
            <a:off x="1206500" y="9492961"/>
            <a:ext cx="21971001" cy="3782061"/>
          </a:xfrm>
          <a:prstGeom prst="rect">
            <a:avLst/>
          </a:prstGeom>
          <a:noFill/>
          <a:ln>
            <a:noFill/>
          </a:ln>
        </p:spPr>
        <p:txBody>
          <a:bodyPr spcFirstLastPara="1" wrap="square" lIns="50800" tIns="50800" rIns="50800" bIns="50800" anchor="ctr" anchorCtr="0">
            <a:spAutoFit/>
          </a:bodyPr>
          <a:lstStyle/>
          <a:p>
            <a:pPr marL="609599" marR="0" lvl="0" indent="-609599" algn="l" rtl="0">
              <a:lnSpc>
                <a:spcPct val="20000"/>
              </a:lnSpc>
              <a:spcBef>
                <a:spcPts val="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Each plate contains spatially randomised equal proportions of:</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Control</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Treatment 1 </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Treatment 2</a:t>
            </a:r>
            <a:endParaRPr/>
          </a:p>
          <a:p>
            <a:pPr marL="609599" marR="0" lvl="0"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 controlling plate effects.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42"/>
        <p:cNvGrpSpPr/>
        <p:nvPr/>
      </p:nvGrpSpPr>
      <p:grpSpPr>
        <a:xfrm>
          <a:off x="0" y="0"/>
          <a:ext cx="0" cy="0"/>
          <a:chOff x="0" y="0"/>
          <a:chExt cx="0" cy="0"/>
        </a:xfrm>
      </p:grpSpPr>
      <p:pic>
        <p:nvPicPr>
          <p:cNvPr id="243" name="Google Shape;243;p35" descr="Image"/>
          <p:cNvPicPr preferRelativeResize="0"/>
          <p:nvPr/>
        </p:nvPicPr>
        <p:blipFill rotWithShape="1">
          <a:blip r:embed="rId3">
            <a:alphaModFix/>
          </a:blip>
          <a:srcRect/>
          <a:stretch/>
        </p:blipFill>
        <p:spPr>
          <a:xfrm>
            <a:off x="525841" y="6619190"/>
            <a:ext cx="9286139" cy="6439998"/>
          </a:xfrm>
          <a:prstGeom prst="rect">
            <a:avLst/>
          </a:prstGeom>
          <a:noFill/>
          <a:ln>
            <a:noFill/>
          </a:ln>
        </p:spPr>
      </p:pic>
      <p:sp>
        <p:nvSpPr>
          <p:cNvPr id="244" name="Google Shape;244;p35"/>
          <p:cNvSpPr txBox="1">
            <a:spLocks noGrp="1"/>
          </p:cNvSpPr>
          <p:nvPr>
            <p:ph type="title" idx="4294967295"/>
          </p:nvPr>
        </p:nvSpPr>
        <p:spPr>
          <a:xfrm>
            <a:off x="1206500" y="1079048"/>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err="1">
                <a:latin typeface="Avenir"/>
                <a:ea typeface="Avenir"/>
                <a:cs typeface="Avenir"/>
                <a:sym typeface="Avenir"/>
              </a:rPr>
              <a:t>Randomised</a:t>
            </a:r>
            <a:r>
              <a:rPr lang="en-US" sz="7735" b="0" dirty="0">
                <a:latin typeface="Avenir"/>
                <a:ea typeface="Avenir"/>
                <a:cs typeface="Avenir"/>
                <a:sym typeface="Avenir"/>
              </a:rPr>
              <a:t> Block Design</a:t>
            </a:r>
            <a:endParaRPr dirty="0"/>
          </a:p>
        </p:txBody>
      </p:sp>
      <p:sp>
        <p:nvSpPr>
          <p:cNvPr id="245" name="Google Shape;245;p35"/>
          <p:cNvSpPr txBox="1">
            <a:spLocks noGrp="1"/>
          </p:cNvSpPr>
          <p:nvPr>
            <p:ph type="body" idx="4294967295"/>
          </p:nvPr>
        </p:nvSpPr>
        <p:spPr>
          <a:xfrm>
            <a:off x="0" y="3228975"/>
            <a:ext cx="21971000" cy="1957388"/>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Good design example: Alzheimer’s study from GlaxoSmithKline</a:t>
            </a:r>
            <a:endParaRPr/>
          </a:p>
        </p:txBody>
      </p:sp>
      <p:sp>
        <p:nvSpPr>
          <p:cNvPr id="246" name="Google Shape;246;p35"/>
          <p:cNvSpPr txBox="1"/>
          <p:nvPr/>
        </p:nvSpPr>
        <p:spPr>
          <a:xfrm>
            <a:off x="1111125" y="4391580"/>
            <a:ext cx="8061453"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a:t>
            </a:r>
            <a:r>
              <a:rPr lang="en-US" sz="3600" b="0" i="0" u="sng" strike="noStrike" cap="none">
                <a:solidFill>
                  <a:srgbClr val="000000"/>
                </a:solidFill>
                <a:latin typeface="Avenir"/>
                <a:ea typeface="Avenir"/>
                <a:cs typeface="Avenir"/>
                <a:sym typeface="Avenir"/>
              </a:rPr>
              <a:t>plate</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Left PCA plot show large plate effects.</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Each colour corresponds to a different plate</a:t>
            </a:r>
            <a:endParaRPr/>
          </a:p>
        </p:txBody>
      </p:sp>
      <p:pic>
        <p:nvPicPr>
          <p:cNvPr id="247" name="Google Shape;247;p35" descr="Image"/>
          <p:cNvPicPr preferRelativeResize="0"/>
          <p:nvPr/>
        </p:nvPicPr>
        <p:blipFill rotWithShape="1">
          <a:blip r:embed="rId4">
            <a:alphaModFix/>
          </a:blip>
          <a:srcRect/>
          <a:stretch/>
        </p:blipFill>
        <p:spPr>
          <a:xfrm>
            <a:off x="20265595" y="12965519"/>
            <a:ext cx="4218008" cy="8947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pic>
        <p:nvPicPr>
          <p:cNvPr id="252" name="Google Shape;252;p36" descr="Image"/>
          <p:cNvPicPr preferRelativeResize="0"/>
          <p:nvPr/>
        </p:nvPicPr>
        <p:blipFill rotWithShape="1">
          <a:blip r:embed="rId3">
            <a:alphaModFix/>
          </a:blip>
          <a:srcRect/>
          <a:stretch/>
        </p:blipFill>
        <p:spPr>
          <a:xfrm>
            <a:off x="525841" y="6619190"/>
            <a:ext cx="9286139" cy="6439998"/>
          </a:xfrm>
          <a:prstGeom prst="rect">
            <a:avLst/>
          </a:prstGeom>
          <a:noFill/>
          <a:ln>
            <a:noFill/>
          </a:ln>
        </p:spPr>
      </p:pic>
      <p:sp>
        <p:nvSpPr>
          <p:cNvPr id="253" name="Google Shape;253;p36"/>
          <p:cNvSpPr txBox="1">
            <a:spLocks noGrp="1"/>
          </p:cNvSpPr>
          <p:nvPr>
            <p:ph type="title" idx="4294967295"/>
          </p:nvPr>
        </p:nvSpPr>
        <p:spPr>
          <a:xfrm>
            <a:off x="1206500" y="1079048"/>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err="1">
                <a:latin typeface="Avenir"/>
                <a:ea typeface="Avenir"/>
                <a:cs typeface="Avenir"/>
                <a:sym typeface="Avenir"/>
              </a:rPr>
              <a:t>Randomised</a:t>
            </a:r>
            <a:r>
              <a:rPr lang="en-US" sz="7735" b="0" dirty="0">
                <a:latin typeface="Avenir"/>
                <a:ea typeface="Avenir"/>
                <a:cs typeface="Avenir"/>
                <a:sym typeface="Avenir"/>
              </a:rPr>
              <a:t> Block Design</a:t>
            </a:r>
            <a:endParaRPr dirty="0"/>
          </a:p>
        </p:txBody>
      </p:sp>
      <p:sp>
        <p:nvSpPr>
          <p:cNvPr id="254" name="Google Shape;254;p36"/>
          <p:cNvSpPr txBox="1">
            <a:spLocks noGrp="1"/>
          </p:cNvSpPr>
          <p:nvPr>
            <p:ph type="body" idx="4294967295"/>
          </p:nvPr>
        </p:nvSpPr>
        <p:spPr>
          <a:xfrm>
            <a:off x="0" y="3228975"/>
            <a:ext cx="21971000" cy="1957388"/>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Good design example: Alzheimer’s study from GlaxoSmithKline</a:t>
            </a:r>
            <a:endParaRPr/>
          </a:p>
        </p:txBody>
      </p:sp>
      <p:sp>
        <p:nvSpPr>
          <p:cNvPr id="255" name="Google Shape;255;p36"/>
          <p:cNvSpPr txBox="1"/>
          <p:nvPr/>
        </p:nvSpPr>
        <p:spPr>
          <a:xfrm>
            <a:off x="1111125" y="4391580"/>
            <a:ext cx="8061453"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a:t>
            </a:r>
            <a:r>
              <a:rPr lang="en-US" sz="3600" b="0" i="0" u="sng" strike="noStrike" cap="none">
                <a:solidFill>
                  <a:srgbClr val="000000"/>
                </a:solidFill>
                <a:latin typeface="Avenir"/>
                <a:ea typeface="Avenir"/>
                <a:cs typeface="Avenir"/>
                <a:sym typeface="Avenir"/>
              </a:rPr>
              <a:t>plate</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Left PCA plot show large plate effects.</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Each colour corresponds to a different plate</a:t>
            </a:r>
            <a:endParaRPr/>
          </a:p>
        </p:txBody>
      </p:sp>
      <p:pic>
        <p:nvPicPr>
          <p:cNvPr id="256" name="Google Shape;256;p36" descr="Image"/>
          <p:cNvPicPr preferRelativeResize="0"/>
          <p:nvPr/>
        </p:nvPicPr>
        <p:blipFill rotWithShape="1">
          <a:blip r:embed="rId4">
            <a:alphaModFix/>
          </a:blip>
          <a:srcRect/>
          <a:stretch/>
        </p:blipFill>
        <p:spPr>
          <a:xfrm>
            <a:off x="13291281" y="6619190"/>
            <a:ext cx="8518153" cy="6439998"/>
          </a:xfrm>
          <a:prstGeom prst="rect">
            <a:avLst/>
          </a:prstGeom>
          <a:noFill/>
          <a:ln>
            <a:noFill/>
          </a:ln>
        </p:spPr>
      </p:pic>
      <p:sp>
        <p:nvSpPr>
          <p:cNvPr id="257" name="Google Shape;257;p36"/>
          <p:cNvSpPr txBox="1"/>
          <p:nvPr/>
        </p:nvSpPr>
        <p:spPr>
          <a:xfrm>
            <a:off x="13536972" y="4391580"/>
            <a:ext cx="10040669"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case/control</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Right PCA plot shows each plate cluster contains equal proportions of cases (blue) and controls (green).</a:t>
            </a:r>
            <a:endParaRPr/>
          </a:p>
        </p:txBody>
      </p:sp>
      <p:pic>
        <p:nvPicPr>
          <p:cNvPr id="258" name="Google Shape;258;p36" descr="Image"/>
          <p:cNvPicPr preferRelativeResize="0"/>
          <p:nvPr/>
        </p:nvPicPr>
        <p:blipFill rotWithShape="1">
          <a:blip r:embed="rId5">
            <a:alphaModFix/>
          </a:blip>
          <a:srcRect/>
          <a:stretch/>
        </p:blipFill>
        <p:spPr>
          <a:xfrm>
            <a:off x="20265595" y="12965519"/>
            <a:ext cx="4218008" cy="8947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62"/>
        <p:cNvGrpSpPr/>
        <p:nvPr/>
      </p:nvGrpSpPr>
      <p:grpSpPr>
        <a:xfrm>
          <a:off x="0" y="0"/>
          <a:ext cx="0" cy="0"/>
          <a:chOff x="0" y="0"/>
          <a:chExt cx="0" cy="0"/>
        </a:xfrm>
      </p:grpSpPr>
      <p:sp>
        <p:nvSpPr>
          <p:cNvPr id="263" name="Google Shape;263;p37"/>
          <p:cNvSpPr txBox="1">
            <a:spLocks noGrp="1"/>
          </p:cNvSpPr>
          <p:nvPr>
            <p:ph type="title" idx="4294967295"/>
          </p:nvPr>
        </p:nvSpPr>
        <p:spPr>
          <a:xfrm>
            <a:off x="128016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Experimental Controls</a:t>
            </a:r>
            <a:endParaRPr/>
          </a:p>
        </p:txBody>
      </p:sp>
      <p:sp>
        <p:nvSpPr>
          <p:cNvPr id="264" name="Google Shape;264;p37"/>
          <p:cNvSpPr txBox="1">
            <a:spLocks noGrp="1"/>
          </p:cNvSpPr>
          <p:nvPr>
            <p:ph type="body" idx="4294967295"/>
          </p:nvPr>
        </p:nvSpPr>
        <p:spPr>
          <a:xfrm>
            <a:off x="1280160" y="3228975"/>
            <a:ext cx="21971000" cy="9275763"/>
          </a:xfrm>
          <a:prstGeom prst="rect">
            <a:avLst/>
          </a:prstGeom>
          <a:noFill/>
          <a:ln>
            <a:noFill/>
          </a:ln>
        </p:spPr>
        <p:txBody>
          <a:bodyPr spcFirstLastPara="1" wrap="square" lIns="50800" tIns="50800" rIns="50800" bIns="50800" anchor="t" anchorCtr="0">
            <a:normAutofit/>
          </a:bodyPr>
          <a:lstStyle/>
          <a:p>
            <a:pPr marL="487680" lvl="0" indent="-487680" algn="l" rtl="0">
              <a:lnSpc>
                <a:spcPct val="90000"/>
              </a:lnSpc>
              <a:spcBef>
                <a:spcPts val="0"/>
              </a:spcBef>
              <a:spcAft>
                <a:spcPts val="0"/>
              </a:spcAft>
              <a:buClr>
                <a:srgbClr val="000000"/>
              </a:buClr>
              <a:buSzPts val="4723"/>
              <a:buFont typeface="Avenir"/>
              <a:buChar char="•"/>
            </a:pPr>
            <a:r>
              <a:rPr lang="en-US" sz="3840">
                <a:latin typeface="Avenir"/>
                <a:ea typeface="Avenir"/>
                <a:cs typeface="Avenir"/>
                <a:sym typeface="Avenir"/>
              </a:rPr>
              <a:t>Ideal : Everything is identical across conditions except the variable you are testing</a:t>
            </a:r>
            <a:endParaRPr/>
          </a:p>
          <a:p>
            <a:pPr marL="487680" lvl="0"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Controlling errors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Type I: False Positives</a:t>
            </a:r>
            <a:endParaRPr/>
          </a:p>
          <a:p>
            <a:pPr marL="1463040" lvl="2" indent="-487679"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Negative controls: should have minimal or no effect</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Type II: False Negatives</a:t>
            </a:r>
            <a:endParaRPr/>
          </a:p>
          <a:p>
            <a:pPr marL="1463040" lvl="2" indent="-487679"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Positive controls: known effect</a:t>
            </a:r>
            <a:endParaRPr/>
          </a:p>
          <a:p>
            <a:pPr marL="487680" lvl="0"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Technical controls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Detect/correct technical biases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Normalise measurements (quantification)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68"/>
        <p:cNvGrpSpPr/>
        <p:nvPr/>
      </p:nvGrpSpPr>
      <p:grpSpPr>
        <a:xfrm>
          <a:off x="0" y="0"/>
          <a:ext cx="0" cy="0"/>
          <a:chOff x="0" y="0"/>
          <a:chExt cx="0" cy="0"/>
        </a:xfrm>
      </p:grpSpPr>
      <p:sp>
        <p:nvSpPr>
          <p:cNvPr id="269" name="Google Shape;269;p38"/>
          <p:cNvSpPr txBox="1">
            <a:spLocks noGrp="1"/>
          </p:cNvSpPr>
          <p:nvPr>
            <p:ph type="title" idx="4294967295"/>
          </p:nvPr>
        </p:nvSpPr>
        <p:spPr>
          <a:xfrm>
            <a:off x="106680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Examples of Experimental Controls</a:t>
            </a:r>
            <a:endParaRPr/>
          </a:p>
        </p:txBody>
      </p:sp>
      <p:sp>
        <p:nvSpPr>
          <p:cNvPr id="270" name="Google Shape;270;p38"/>
          <p:cNvSpPr txBox="1">
            <a:spLocks noGrp="1"/>
          </p:cNvSpPr>
          <p:nvPr>
            <p:ph type="body" idx="4294967295"/>
          </p:nvPr>
        </p:nvSpPr>
        <p:spPr>
          <a:xfrm>
            <a:off x="1066800" y="3228975"/>
            <a:ext cx="21971000" cy="9275763"/>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Wild-type organism (knockouts)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Inactive siRNA (silencing)</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Vehicle (treatments)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Spike-ins (quantification/normalisation)</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“Gold standard” data points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Multi-level controls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e.g. contrast Vehicle/Input vs. Treatment/Input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81"/>
        <p:cNvGrpSpPr/>
        <p:nvPr/>
      </p:nvGrpSpPr>
      <p:grpSpPr>
        <a:xfrm>
          <a:off x="0" y="0"/>
          <a:ext cx="0" cy="0"/>
          <a:chOff x="0" y="0"/>
          <a:chExt cx="0" cy="0"/>
        </a:xfrm>
      </p:grpSpPr>
      <p:pic>
        <p:nvPicPr>
          <p:cNvPr id="82" name="Google Shape;82;p18"/>
          <p:cNvPicPr preferRelativeResize="0"/>
          <p:nvPr/>
        </p:nvPicPr>
        <p:blipFill>
          <a:blip r:embed="rId3"/>
          <a:srcRect/>
          <a:stretch/>
        </p:blipFill>
        <p:spPr>
          <a:xfrm>
            <a:off x="4610100" y="3577178"/>
            <a:ext cx="15163800" cy="656164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74"/>
        <p:cNvGrpSpPr/>
        <p:nvPr/>
      </p:nvGrpSpPr>
      <p:grpSpPr>
        <a:xfrm>
          <a:off x="0" y="0"/>
          <a:ext cx="0" cy="0"/>
          <a:chOff x="0" y="0"/>
          <a:chExt cx="0" cy="0"/>
        </a:xfrm>
      </p:grpSpPr>
      <p:sp>
        <p:nvSpPr>
          <p:cNvPr id="275" name="Google Shape;275;p39"/>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Outline</a:t>
            </a:r>
            <a:endParaRPr dirty="0"/>
          </a:p>
        </p:txBody>
      </p:sp>
      <p:sp>
        <p:nvSpPr>
          <p:cNvPr id="276" name="Google Shape;276;p39"/>
          <p:cNvSpPr txBox="1">
            <a:spLocks noGrp="1"/>
          </p:cNvSpPr>
          <p:nvPr>
            <p:ph type="body" idx="1"/>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929292"/>
              </a:buClr>
              <a:buSzPts val="5904"/>
              <a:buFont typeface="Avenir"/>
              <a:buChar char="•"/>
            </a:pPr>
            <a:r>
              <a:rPr lang="en-US" dirty="0">
                <a:solidFill>
                  <a:srgbClr val="929292"/>
                </a:solidFill>
                <a:latin typeface="Avenir"/>
                <a:ea typeface="Avenir"/>
                <a:cs typeface="Avenir"/>
                <a:sym typeface="Avenir"/>
              </a:rPr>
              <a:t>Experimental Design</a:t>
            </a:r>
            <a:endParaRPr dirty="0"/>
          </a:p>
          <a:p>
            <a:pPr marL="609600" lvl="0" indent="-609600" algn="l" rtl="0">
              <a:lnSpc>
                <a:spcPct val="90000"/>
              </a:lnSpc>
              <a:spcBef>
                <a:spcPts val="4500"/>
              </a:spcBef>
              <a:spcAft>
                <a:spcPts val="0"/>
              </a:spcAft>
              <a:buClr>
                <a:srgbClr val="000000"/>
              </a:buClr>
              <a:buSzPts val="5904"/>
              <a:buFont typeface="Avenir"/>
              <a:buChar char="•"/>
            </a:pPr>
            <a:r>
              <a:rPr lang="en-US" dirty="0">
                <a:latin typeface="Avenir"/>
                <a:ea typeface="Avenir"/>
                <a:cs typeface="Avenir"/>
                <a:sym typeface="Avenir"/>
              </a:rPr>
              <a:t>Statistical Concepts</a:t>
            </a:r>
            <a:endParaRPr dirty="0"/>
          </a:p>
          <a:p>
            <a:pPr marL="609600" lvl="0" indent="-609600" algn="l" rtl="0">
              <a:lnSpc>
                <a:spcPct val="90000"/>
              </a:lnSpc>
              <a:spcBef>
                <a:spcPts val="4500"/>
              </a:spcBef>
              <a:spcAft>
                <a:spcPts val="0"/>
              </a:spcAft>
              <a:buClr>
                <a:srgbClr val="929292"/>
              </a:buClr>
              <a:buSzPts val="5904"/>
              <a:buFont typeface="Avenir"/>
              <a:buChar char="•"/>
            </a:pPr>
            <a:r>
              <a:rPr lang="en-US" dirty="0">
                <a:solidFill>
                  <a:srgbClr val="929292"/>
                </a:solidFill>
                <a:latin typeface="Avenir"/>
                <a:ea typeface="Avenir"/>
                <a:cs typeface="Avenir"/>
                <a:sym typeface="Avenir"/>
              </a:rPr>
              <a:t>Statistical aspects of bulk RNA-</a:t>
            </a:r>
            <a:r>
              <a:rPr lang="en-US" dirty="0" err="1">
                <a:solidFill>
                  <a:srgbClr val="929292"/>
                </a:solidFill>
                <a:latin typeface="Avenir"/>
                <a:ea typeface="Avenir"/>
                <a:cs typeface="Avenir"/>
                <a:sym typeface="Avenir"/>
              </a:rPr>
              <a:t>seq</a:t>
            </a:r>
            <a:r>
              <a:rPr lang="en-US" dirty="0">
                <a:solidFill>
                  <a:srgbClr val="929292"/>
                </a:solidFill>
                <a:latin typeface="Avenir"/>
                <a:ea typeface="Avenir"/>
                <a:cs typeface="Avenir"/>
                <a:sym typeface="Avenir"/>
              </a:rPr>
              <a:t> analysis</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F1D2-49F4-404D-BC10-900AE207043A}"/>
              </a:ext>
            </a:extLst>
          </p:cNvPr>
          <p:cNvSpPr>
            <a:spLocks noGrp="1"/>
          </p:cNvSpPr>
          <p:nvPr>
            <p:ph type="title"/>
          </p:nvPr>
        </p:nvSpPr>
        <p:spPr/>
        <p:txBody>
          <a:bodyPr>
            <a:normAutofit fontScale="90000"/>
          </a:bodyPr>
          <a:lstStyle/>
          <a:p>
            <a:r>
              <a:rPr lang="en-US" sz="8800" b="0" dirty="0">
                <a:latin typeface="Avenir"/>
                <a:ea typeface="Avenir"/>
                <a:cs typeface="Avenir"/>
                <a:sym typeface="Avenir"/>
              </a:rPr>
              <a:t>Basics on inferential statistics and hypothesis testing</a:t>
            </a:r>
            <a:endParaRPr lang="en-US" dirty="0"/>
          </a:p>
        </p:txBody>
      </p:sp>
      <p:pic>
        <p:nvPicPr>
          <p:cNvPr id="7" name="Content Placeholder 6">
            <a:extLst>
              <a:ext uri="{FF2B5EF4-FFF2-40B4-BE49-F238E27FC236}">
                <a16:creationId xmlns:a16="http://schemas.microsoft.com/office/drawing/2014/main" id="{5347CC75-FD95-1B40-A1AB-A6D327F06513}"/>
              </a:ext>
            </a:extLst>
          </p:cNvPr>
          <p:cNvPicPr>
            <a:picLocks noGrp="1" noChangeAspect="1"/>
          </p:cNvPicPr>
          <p:nvPr>
            <p:ph sz="half" idx="1"/>
          </p:nvPr>
        </p:nvPicPr>
        <p:blipFill>
          <a:blip r:embed="rId2"/>
          <a:stretch>
            <a:fillRect/>
          </a:stretch>
        </p:blipFill>
        <p:spPr>
          <a:xfrm>
            <a:off x="1219200" y="4128098"/>
            <a:ext cx="10160000" cy="6882204"/>
          </a:xfrm>
        </p:spPr>
      </p:pic>
      <p:sp useBgFill="1">
        <p:nvSpPr>
          <p:cNvPr id="11" name="Content Placeholder 10">
            <a:extLst>
              <a:ext uri="{FF2B5EF4-FFF2-40B4-BE49-F238E27FC236}">
                <a16:creationId xmlns:a16="http://schemas.microsoft.com/office/drawing/2014/main" id="{250D1712-6114-7F4F-AD94-EC9618311A9E}"/>
              </a:ext>
            </a:extLst>
          </p:cNvPr>
          <p:cNvSpPr>
            <a:spLocks noGrp="1"/>
          </p:cNvSpPr>
          <p:nvPr>
            <p:ph sz="half" idx="11"/>
          </p:nvPr>
        </p:nvSpPr>
        <p:spPr/>
        <p:txBody>
          <a:bodyPr>
            <a:normAutofit/>
          </a:bodyPr>
          <a:lstStyle/>
          <a:p>
            <a:pPr marL="685800" indent="-685800">
              <a:buFont typeface="Arial" panose="020B0604020202020204" pitchFamily="34" charset="0"/>
              <a:buChar char="•"/>
            </a:pPr>
            <a:r>
              <a:rPr lang="en-US" dirty="0">
                <a:latin typeface="Avenir" panose="02000503020000020003" pitchFamily="2" charset="0"/>
              </a:rPr>
              <a:t>Two important parameters</a:t>
            </a:r>
          </a:p>
          <a:p>
            <a:pPr marL="1943100" lvl="1" indent="-685800">
              <a:buFont typeface="Arial" panose="020B0604020202020204" pitchFamily="34" charset="0"/>
              <a:buChar char="•"/>
            </a:pPr>
            <a:r>
              <a:rPr lang="en-US" dirty="0">
                <a:latin typeface="Avenir" panose="02000503020000020003" pitchFamily="2" charset="0"/>
              </a:rPr>
              <a:t>Mean</a:t>
            </a:r>
          </a:p>
          <a:p>
            <a:pPr marL="1943100" lvl="1" indent="-685800">
              <a:buFont typeface="Arial" panose="020B0604020202020204" pitchFamily="34" charset="0"/>
              <a:buChar char="•"/>
            </a:pPr>
            <a:r>
              <a:rPr lang="en-US" dirty="0">
                <a:latin typeface="Avenir" panose="02000503020000020003" pitchFamily="2" charset="0"/>
              </a:rPr>
              <a:t>Variance</a:t>
            </a:r>
          </a:p>
          <a:p>
            <a:pPr marL="685800" indent="-685800">
              <a:buFont typeface="Arial" panose="020B0604020202020204" pitchFamily="34" charset="0"/>
              <a:buChar char="•"/>
            </a:pPr>
            <a:r>
              <a:rPr lang="en-US" dirty="0">
                <a:latin typeface="Avenir" panose="02000503020000020003" pitchFamily="2" charset="0"/>
              </a:rPr>
              <a:t>Population mean and variance unknow and are constants</a:t>
            </a:r>
          </a:p>
          <a:p>
            <a:pPr marL="685800" indent="-685800">
              <a:buFont typeface="Arial" panose="020B0604020202020204" pitchFamily="34" charset="0"/>
              <a:buChar char="•"/>
            </a:pPr>
            <a:r>
              <a:rPr lang="en-US" dirty="0">
                <a:latin typeface="Avenir" panose="02000503020000020003" pitchFamily="2" charset="0"/>
              </a:rPr>
              <a:t>Estimated using sample</a:t>
            </a:r>
          </a:p>
          <a:p>
            <a:pPr marL="685800" indent="-685800">
              <a:buFont typeface="Arial" panose="020B0604020202020204" pitchFamily="34" charset="0"/>
              <a:buChar char="•"/>
            </a:pPr>
            <a:r>
              <a:rPr lang="en-US" dirty="0">
                <a:latin typeface="Avenir" panose="02000503020000020003" pitchFamily="2" charset="0"/>
              </a:rPr>
              <a:t>Estimated mean and variance used for inferring population parameters</a:t>
            </a:r>
          </a:p>
          <a:p>
            <a:pPr marL="685800" indent="-685800">
              <a:buFont typeface="Arial" panose="020B0604020202020204" pitchFamily="34" charset="0"/>
              <a:buChar char="•"/>
            </a:pPr>
            <a:endParaRPr lang="en-US" dirty="0"/>
          </a:p>
          <a:p>
            <a:pPr marL="0" indent="0">
              <a:buNone/>
            </a:pPr>
            <a:endParaRPr lang="en-US" dirty="0"/>
          </a:p>
        </p:txBody>
      </p:sp>
    </p:spTree>
    <p:extLst>
      <p:ext uri="{BB962C8B-B14F-4D97-AF65-F5344CB8AC3E}">
        <p14:creationId xmlns:p14="http://schemas.microsoft.com/office/powerpoint/2010/main" val="160972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00"/>
        <p:cNvGrpSpPr/>
        <p:nvPr/>
      </p:nvGrpSpPr>
      <p:grpSpPr>
        <a:xfrm>
          <a:off x="0" y="0"/>
          <a:ext cx="0" cy="0"/>
          <a:chOff x="0" y="0"/>
          <a:chExt cx="0" cy="0"/>
        </a:xfrm>
      </p:grpSpPr>
      <p:sp>
        <p:nvSpPr>
          <p:cNvPr id="301" name="Google Shape;301;p41"/>
          <p:cNvSpPr txBox="1"/>
          <p:nvPr/>
        </p:nvSpPr>
        <p:spPr>
          <a:xfrm>
            <a:off x="2438919" y="10262383"/>
            <a:ext cx="978832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Population: the complete set of individuals that we are interested in</a:t>
            </a:r>
            <a:endParaRPr/>
          </a:p>
        </p:txBody>
      </p:sp>
      <p:sp>
        <p:nvSpPr>
          <p:cNvPr id="302" name="Google Shape;302;p41"/>
          <p:cNvSpPr txBox="1"/>
          <p:nvPr/>
        </p:nvSpPr>
        <p:spPr>
          <a:xfrm>
            <a:off x="13439209" y="10262383"/>
            <a:ext cx="978832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Sample: smaller set of individuals that is representative of the population</a:t>
            </a:r>
            <a:endParaRPr/>
          </a:p>
        </p:txBody>
      </p:sp>
      <p:pic>
        <p:nvPicPr>
          <p:cNvPr id="303" name="Google Shape;303;p41" descr="Image"/>
          <p:cNvPicPr preferRelativeResize="0"/>
          <p:nvPr/>
        </p:nvPicPr>
        <p:blipFill rotWithShape="1">
          <a:blip r:embed="rId3">
            <a:alphaModFix amt="21282"/>
          </a:blip>
          <a:srcRect l="10442" t="544" r="10447" b="547"/>
          <a:stretch/>
        </p:blipFill>
        <p:spPr>
          <a:xfrm>
            <a:off x="4060174" y="3585216"/>
            <a:ext cx="6545509" cy="6545386"/>
          </a:xfrm>
          <a:custGeom>
            <a:avLst/>
            <a:gdLst/>
            <a:ahLst/>
            <a:cxnLst/>
            <a:rect l="l" t="t"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304" name="Google Shape;304;p41"/>
          <p:cNvGrpSpPr/>
          <p:nvPr/>
        </p:nvGrpSpPr>
        <p:grpSpPr>
          <a:xfrm>
            <a:off x="16470044" y="6320082"/>
            <a:ext cx="3726655" cy="3726656"/>
            <a:chOff x="0" y="0"/>
            <a:chExt cx="3726654" cy="3726654"/>
          </a:xfrm>
        </p:grpSpPr>
        <p:sp>
          <p:nvSpPr>
            <p:cNvPr id="305" name="Google Shape;305;p41"/>
            <p:cNvSpPr/>
            <p:nvPr/>
          </p:nvSpPr>
          <p:spPr>
            <a:xfrm>
              <a:off x="0" y="0"/>
              <a:ext cx="3726654" cy="3726654"/>
            </a:xfrm>
            <a:prstGeom prst="ellipse">
              <a:avLst/>
            </a:prstGeom>
            <a:noFill/>
            <a:ln w="12700" cap="flat" cmpd="sng">
              <a:solidFill>
                <a:srgbClr val="000000">
                  <a:alpha val="4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6" name="Google Shape;306;p41"/>
            <p:cNvSpPr/>
            <p:nvPr/>
          </p:nvSpPr>
          <p:spPr>
            <a:xfrm>
              <a:off x="1089917" y="638276"/>
              <a:ext cx="591118" cy="588440"/>
            </a:xfrm>
            <a:prstGeom prst="ellipse">
              <a:avLst/>
            </a:prstGeom>
            <a:solidFill>
              <a:srgbClr val="ED469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7" name="Google Shape;307;p41"/>
            <p:cNvSpPr/>
            <p:nvPr/>
          </p:nvSpPr>
          <p:spPr>
            <a:xfrm>
              <a:off x="2139205" y="411749"/>
              <a:ext cx="591118" cy="588441"/>
            </a:xfrm>
            <a:prstGeom prst="ellipse">
              <a:avLst/>
            </a:prstGeom>
            <a:solidFill>
              <a:srgbClr val="F6A631">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8" name="Google Shape;308;p41"/>
            <p:cNvSpPr/>
            <p:nvPr/>
          </p:nvSpPr>
          <p:spPr>
            <a:xfrm>
              <a:off x="510243" y="1762206"/>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9" name="Google Shape;309;p41"/>
            <p:cNvSpPr/>
            <p:nvPr/>
          </p:nvSpPr>
          <p:spPr>
            <a:xfrm>
              <a:off x="2576079" y="1189968"/>
              <a:ext cx="591118" cy="588441"/>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0" name="Google Shape;310;p41"/>
            <p:cNvSpPr/>
            <p:nvPr/>
          </p:nvSpPr>
          <p:spPr>
            <a:xfrm>
              <a:off x="1246835" y="2736510"/>
              <a:ext cx="591117" cy="588440"/>
            </a:xfrm>
            <a:prstGeom prst="ellipse">
              <a:avLst/>
            </a:prstGeom>
            <a:solidFill>
              <a:srgbClr val="FACD09">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1" name="Google Shape;311;p41"/>
            <p:cNvSpPr/>
            <p:nvPr/>
          </p:nvSpPr>
          <p:spPr>
            <a:xfrm>
              <a:off x="2897244" y="2148094"/>
              <a:ext cx="591118" cy="588441"/>
            </a:xfrm>
            <a:prstGeom prst="ellipse">
              <a:avLst/>
            </a:prstGeom>
            <a:solidFill>
              <a:srgbClr val="ABD9D6">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2" name="Google Shape;312;p41"/>
            <p:cNvSpPr/>
            <p:nvPr/>
          </p:nvSpPr>
          <p:spPr>
            <a:xfrm>
              <a:off x="1891610" y="1320967"/>
              <a:ext cx="591117" cy="588441"/>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3" name="Google Shape;313;p41"/>
            <p:cNvSpPr/>
            <p:nvPr/>
          </p:nvSpPr>
          <p:spPr>
            <a:xfrm>
              <a:off x="273561" y="1064002"/>
              <a:ext cx="591117" cy="588440"/>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4" name="Google Shape;314;p41"/>
            <p:cNvSpPr/>
            <p:nvPr/>
          </p:nvSpPr>
          <p:spPr>
            <a:xfrm>
              <a:off x="2101577" y="2391991"/>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5" name="Google Shape;315;p41"/>
            <p:cNvSpPr/>
            <p:nvPr/>
          </p:nvSpPr>
          <p:spPr>
            <a:xfrm>
              <a:off x="1305910" y="1968188"/>
              <a:ext cx="591118" cy="588440"/>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316" name="Google Shape;316;p41"/>
          <p:cNvSpPr txBox="1"/>
          <p:nvPr/>
        </p:nvSpPr>
        <p:spPr>
          <a:xfrm>
            <a:off x="7297838" y="12537085"/>
            <a:ext cx="9788324"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Variable: what we are interested in measuring</a:t>
            </a:r>
            <a:endParaRPr/>
          </a:p>
        </p:txBody>
      </p:sp>
      <p:sp>
        <p:nvSpPr>
          <p:cNvPr id="317" name="Google Shape;317;p41"/>
          <p:cNvSpPr/>
          <p:nvPr/>
        </p:nvSpPr>
        <p:spPr>
          <a:xfrm>
            <a:off x="11838792" y="7548409"/>
            <a:ext cx="3398143" cy="1270001"/>
          </a:xfrm>
          <a:custGeom>
            <a:avLst/>
            <a:gdLst/>
            <a:ahLst/>
            <a:cxnLst/>
            <a:rect l="l" t="t" r="r" b="b"/>
            <a:pathLst>
              <a:path w="21600" h="21600" extrusionOk="0">
                <a:moveTo>
                  <a:pt x="5166" y="17393"/>
                </a:moveTo>
                <a:lnTo>
                  <a:pt x="5166" y="21600"/>
                </a:lnTo>
                <a:lnTo>
                  <a:pt x="0" y="10800"/>
                </a:lnTo>
                <a:lnTo>
                  <a:pt x="5166" y="0"/>
                </a:lnTo>
                <a:lnTo>
                  <a:pt x="5166" y="4207"/>
                </a:lnTo>
                <a:lnTo>
                  <a:pt x="21600" y="4207"/>
                </a:lnTo>
                <a:lnTo>
                  <a:pt x="21600" y="17393"/>
                </a:lnTo>
                <a:close/>
              </a:path>
            </a:pathLst>
          </a:custGeom>
          <a:solidFill>
            <a:srgbClr val="D5D5D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inference</a:t>
            </a:r>
            <a:endParaRPr/>
          </a:p>
        </p:txBody>
      </p:sp>
      <p:sp>
        <p:nvSpPr>
          <p:cNvPr id="318" name="Google Shape;318;p41"/>
          <p:cNvSpPr txBox="1"/>
          <p:nvPr/>
        </p:nvSpPr>
        <p:spPr>
          <a:xfrm>
            <a:off x="12961358" y="2857764"/>
            <a:ext cx="9788324" cy="2590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Inference means two things: </a:t>
            </a:r>
            <a:endParaRPr sz="2400" b="0" i="0" u="none" strike="noStrike" cap="none">
              <a:solidFill>
                <a:srgbClr val="5E5E5E"/>
              </a:solidFill>
              <a:latin typeface="Avenir"/>
              <a:ea typeface="Avenir"/>
              <a:cs typeface="Avenir"/>
              <a:sym typeface="Avenir"/>
            </a:endParaRPr>
          </a:p>
          <a:p>
            <a:pPr marL="666750" marR="0" lvl="0" indent="-666750" algn="l" rtl="0">
              <a:lnSpc>
                <a:spcPct val="100000"/>
              </a:lnSpc>
              <a:spcBef>
                <a:spcPts val="0"/>
              </a:spcBef>
              <a:spcAft>
                <a:spcPts val="0"/>
              </a:spcAft>
              <a:buClr>
                <a:srgbClr val="5E5E5E"/>
              </a:buClr>
              <a:buSzPts val="3600"/>
              <a:buFont typeface="Avenir"/>
              <a:buAutoNum type="arabicPeriod"/>
            </a:pPr>
            <a:r>
              <a:rPr lang="en-US" sz="3600" b="0" i="0" u="none" strike="noStrike" cap="none">
                <a:solidFill>
                  <a:srgbClr val="5E5E5E"/>
                </a:solidFill>
                <a:latin typeface="Avenir"/>
                <a:ea typeface="Avenir"/>
                <a:cs typeface="Avenir"/>
                <a:sym typeface="Avenir"/>
              </a:rPr>
              <a:t>Estimating population parameters </a:t>
            </a:r>
            <a:endParaRPr/>
          </a:p>
          <a:p>
            <a:pPr marL="666750" marR="0" lvl="0" indent="-666750" algn="l" rtl="0">
              <a:lnSpc>
                <a:spcPct val="100000"/>
              </a:lnSpc>
              <a:spcBef>
                <a:spcPts val="0"/>
              </a:spcBef>
              <a:spcAft>
                <a:spcPts val="0"/>
              </a:spcAft>
              <a:buClr>
                <a:srgbClr val="5E5E5E"/>
              </a:buClr>
              <a:buSzPts val="3600"/>
              <a:buFont typeface="Avenir"/>
              <a:buAutoNum type="arabicPeriod"/>
            </a:pPr>
            <a:r>
              <a:rPr lang="en-US" sz="3600" b="0" i="0" u="none" strike="noStrike" cap="none">
                <a:solidFill>
                  <a:srgbClr val="5E5E5E"/>
                </a:solidFill>
                <a:latin typeface="Avenir"/>
                <a:ea typeface="Avenir"/>
                <a:cs typeface="Avenir"/>
                <a:sym typeface="Avenir"/>
              </a:rPr>
              <a:t>Testing hypothesis regarding the population distribution</a:t>
            </a:r>
            <a:endParaRPr/>
          </a:p>
        </p:txBody>
      </p:sp>
      <p:pic>
        <p:nvPicPr>
          <p:cNvPr id="319" name="Google Shape;319;p41" descr="Image"/>
          <p:cNvPicPr preferRelativeResize="0"/>
          <p:nvPr/>
        </p:nvPicPr>
        <p:blipFill rotWithShape="1">
          <a:blip r:embed="rId4">
            <a:alphaModFix/>
          </a:blip>
          <a:srcRect/>
          <a:stretch/>
        </p:blipFill>
        <p:spPr>
          <a:xfrm>
            <a:off x="3099647" y="3146333"/>
            <a:ext cx="8629752" cy="7423334"/>
          </a:xfrm>
          <a:prstGeom prst="rect">
            <a:avLst/>
          </a:prstGeom>
          <a:noFill/>
          <a:ln>
            <a:noFill/>
          </a:ln>
        </p:spPr>
      </p:pic>
      <p:sp>
        <p:nvSpPr>
          <p:cNvPr id="320" name="Google Shape;320;p41"/>
          <p:cNvSpPr txBox="1"/>
          <p:nvPr/>
        </p:nvSpPr>
        <p:spPr>
          <a:xfrm>
            <a:off x="4809280" y="5251450"/>
            <a:ext cx="5047602" cy="32131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Null Hypothesis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Assumption about the population distribution and its parameters (mean, variance, etc)</a:t>
            </a:r>
            <a:endParaRPr/>
          </a:p>
        </p:txBody>
      </p:sp>
      <p:sp>
        <p:nvSpPr>
          <p:cNvPr id="321" name="Google Shape;321;p41"/>
          <p:cNvSpPr/>
          <p:nvPr/>
        </p:nvSpPr>
        <p:spPr>
          <a:xfrm>
            <a:off x="17535748" y="7150501"/>
            <a:ext cx="1595243" cy="2065817"/>
          </a:xfrm>
          <a:custGeom>
            <a:avLst/>
            <a:gdLst/>
            <a:ahLst/>
            <a:cxnLst/>
            <a:rect l="l" t="t"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2" name="Google Shape;322;p41"/>
          <p:cNvSpPr txBox="1">
            <a:spLocks noGrp="1"/>
          </p:cNvSpPr>
          <p:nvPr>
            <p:ph type="title"/>
          </p:nvPr>
        </p:nvSpPr>
        <p:spPr>
          <a:xfrm>
            <a:off x="1206500" y="1079500"/>
            <a:ext cx="231516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565"/>
              <a:buFont typeface="Avenir"/>
              <a:buNone/>
            </a:pPr>
            <a:r>
              <a:rPr lang="en-US" sz="7565" b="0">
                <a:latin typeface="Avenir"/>
                <a:ea typeface="Avenir"/>
                <a:cs typeface="Avenir"/>
                <a:sym typeface="Avenir"/>
              </a:rPr>
              <a:t>Basics on inferential statistics and hypothesis testing</a:t>
            </a:r>
            <a:endParaRPr/>
          </a:p>
        </p:txBody>
      </p:sp>
      <p:sp>
        <p:nvSpPr>
          <p:cNvPr id="323" name="Google Shape;323;p41"/>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27"/>
        <p:cNvGrpSpPr/>
        <p:nvPr/>
      </p:nvGrpSpPr>
      <p:grpSpPr>
        <a:xfrm>
          <a:off x="0" y="0"/>
          <a:ext cx="0" cy="0"/>
          <a:chOff x="0" y="0"/>
          <a:chExt cx="0" cy="0"/>
        </a:xfrm>
      </p:grpSpPr>
      <p:pic>
        <p:nvPicPr>
          <p:cNvPr id="328" name="Google Shape;328;p42" descr="Image"/>
          <p:cNvPicPr preferRelativeResize="0"/>
          <p:nvPr/>
        </p:nvPicPr>
        <p:blipFill rotWithShape="1">
          <a:blip r:embed="rId3">
            <a:alphaModFix amt="21282"/>
          </a:blip>
          <a:srcRect l="10442" t="544" r="10447" b="547"/>
          <a:stretch/>
        </p:blipFill>
        <p:spPr>
          <a:xfrm>
            <a:off x="4060174" y="3585216"/>
            <a:ext cx="6545509" cy="6545386"/>
          </a:xfrm>
          <a:custGeom>
            <a:avLst/>
            <a:gdLst/>
            <a:ahLst/>
            <a:cxnLst/>
            <a:rect l="l" t="t"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329" name="Google Shape;329;p42"/>
          <p:cNvGrpSpPr/>
          <p:nvPr/>
        </p:nvGrpSpPr>
        <p:grpSpPr>
          <a:xfrm>
            <a:off x="16470044" y="6320082"/>
            <a:ext cx="3726655" cy="3726656"/>
            <a:chOff x="0" y="0"/>
            <a:chExt cx="3726654" cy="3726654"/>
          </a:xfrm>
        </p:grpSpPr>
        <p:sp>
          <p:nvSpPr>
            <p:cNvPr id="330" name="Google Shape;330;p42"/>
            <p:cNvSpPr/>
            <p:nvPr/>
          </p:nvSpPr>
          <p:spPr>
            <a:xfrm>
              <a:off x="0" y="0"/>
              <a:ext cx="3726654" cy="3726654"/>
            </a:xfrm>
            <a:prstGeom prst="ellipse">
              <a:avLst/>
            </a:prstGeom>
            <a:noFill/>
            <a:ln w="12700" cap="flat" cmpd="sng">
              <a:solidFill>
                <a:srgbClr val="000000">
                  <a:alpha val="4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1" name="Google Shape;331;p42"/>
            <p:cNvSpPr/>
            <p:nvPr/>
          </p:nvSpPr>
          <p:spPr>
            <a:xfrm>
              <a:off x="1089917" y="638276"/>
              <a:ext cx="591118" cy="588440"/>
            </a:xfrm>
            <a:prstGeom prst="ellipse">
              <a:avLst/>
            </a:prstGeom>
            <a:solidFill>
              <a:srgbClr val="ED469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2" name="Google Shape;332;p42"/>
            <p:cNvSpPr/>
            <p:nvPr/>
          </p:nvSpPr>
          <p:spPr>
            <a:xfrm>
              <a:off x="2139205" y="411749"/>
              <a:ext cx="591118" cy="588441"/>
            </a:xfrm>
            <a:prstGeom prst="ellipse">
              <a:avLst/>
            </a:prstGeom>
            <a:solidFill>
              <a:srgbClr val="F6A631">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3" name="Google Shape;333;p42"/>
            <p:cNvSpPr/>
            <p:nvPr/>
          </p:nvSpPr>
          <p:spPr>
            <a:xfrm>
              <a:off x="510243" y="1762206"/>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4" name="Google Shape;334;p42"/>
            <p:cNvSpPr/>
            <p:nvPr/>
          </p:nvSpPr>
          <p:spPr>
            <a:xfrm>
              <a:off x="2576079" y="1189968"/>
              <a:ext cx="591118" cy="588441"/>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5" name="Google Shape;335;p42"/>
            <p:cNvSpPr/>
            <p:nvPr/>
          </p:nvSpPr>
          <p:spPr>
            <a:xfrm>
              <a:off x="1246835" y="2736510"/>
              <a:ext cx="591117" cy="588440"/>
            </a:xfrm>
            <a:prstGeom prst="ellipse">
              <a:avLst/>
            </a:prstGeom>
            <a:solidFill>
              <a:srgbClr val="FACD09">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6" name="Google Shape;336;p42"/>
            <p:cNvSpPr/>
            <p:nvPr/>
          </p:nvSpPr>
          <p:spPr>
            <a:xfrm>
              <a:off x="2897244" y="2148094"/>
              <a:ext cx="591118" cy="588441"/>
            </a:xfrm>
            <a:prstGeom prst="ellipse">
              <a:avLst/>
            </a:prstGeom>
            <a:solidFill>
              <a:srgbClr val="ABD9D6">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7" name="Google Shape;337;p42"/>
            <p:cNvSpPr/>
            <p:nvPr/>
          </p:nvSpPr>
          <p:spPr>
            <a:xfrm>
              <a:off x="1891610" y="1320967"/>
              <a:ext cx="591117" cy="588441"/>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8" name="Google Shape;338;p42"/>
            <p:cNvSpPr/>
            <p:nvPr/>
          </p:nvSpPr>
          <p:spPr>
            <a:xfrm>
              <a:off x="273561" y="1064002"/>
              <a:ext cx="591117" cy="588440"/>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9" name="Google Shape;339;p42"/>
            <p:cNvSpPr/>
            <p:nvPr/>
          </p:nvSpPr>
          <p:spPr>
            <a:xfrm>
              <a:off x="2101577" y="2391991"/>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0" name="Google Shape;340;p42"/>
            <p:cNvSpPr/>
            <p:nvPr/>
          </p:nvSpPr>
          <p:spPr>
            <a:xfrm>
              <a:off x="1305910" y="1968188"/>
              <a:ext cx="591118" cy="588440"/>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pic>
        <p:nvPicPr>
          <p:cNvPr id="341" name="Google Shape;341;p42" descr="Image"/>
          <p:cNvPicPr preferRelativeResize="0"/>
          <p:nvPr/>
        </p:nvPicPr>
        <p:blipFill rotWithShape="1">
          <a:blip r:embed="rId4">
            <a:alphaModFix/>
          </a:blip>
          <a:srcRect/>
          <a:stretch/>
        </p:blipFill>
        <p:spPr>
          <a:xfrm>
            <a:off x="3099647" y="3146333"/>
            <a:ext cx="8629752" cy="7423334"/>
          </a:xfrm>
          <a:prstGeom prst="rect">
            <a:avLst/>
          </a:prstGeom>
          <a:noFill/>
          <a:ln>
            <a:noFill/>
          </a:ln>
        </p:spPr>
      </p:pic>
      <p:sp>
        <p:nvSpPr>
          <p:cNvPr id="342" name="Google Shape;342;p42"/>
          <p:cNvSpPr txBox="1"/>
          <p:nvPr/>
        </p:nvSpPr>
        <p:spPr>
          <a:xfrm>
            <a:off x="4809280" y="5251450"/>
            <a:ext cx="5047602" cy="32131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Null Hypothesis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Assumption about the population distribution and its parameters (mean, variance, etc)</a:t>
            </a:r>
            <a:endParaRPr/>
          </a:p>
        </p:txBody>
      </p:sp>
      <p:sp>
        <p:nvSpPr>
          <p:cNvPr id="343" name="Google Shape;343;p42"/>
          <p:cNvSpPr/>
          <p:nvPr/>
        </p:nvSpPr>
        <p:spPr>
          <a:xfrm>
            <a:off x="17535748" y="7150501"/>
            <a:ext cx="1595243" cy="2065817"/>
          </a:xfrm>
          <a:custGeom>
            <a:avLst/>
            <a:gdLst/>
            <a:ahLst/>
            <a:cxnLst/>
            <a:rect l="l" t="t"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4" name="Google Shape;344;p42"/>
          <p:cNvSpPr txBox="1"/>
          <p:nvPr/>
        </p:nvSpPr>
        <p:spPr>
          <a:xfrm>
            <a:off x="11288169" y="11573061"/>
            <a:ext cx="3089962" cy="1143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Choose test </a:t>
            </a:r>
            <a:endParaRPr/>
          </a:p>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Based on data and H</a:t>
            </a:r>
            <a:r>
              <a:rPr lang="en-US" sz="2400" b="0" i="0" u="none" strike="noStrike" cap="none" baseline="-25000">
                <a:solidFill>
                  <a:srgbClr val="5E5E5E"/>
                </a:solidFill>
                <a:latin typeface="Avenir"/>
                <a:ea typeface="Avenir"/>
                <a:cs typeface="Avenir"/>
                <a:sym typeface="Avenir"/>
              </a:rPr>
              <a:t>0</a:t>
            </a:r>
            <a:endParaRPr/>
          </a:p>
        </p:txBody>
      </p:sp>
      <p:grpSp>
        <p:nvGrpSpPr>
          <p:cNvPr id="345" name="Google Shape;345;p42"/>
          <p:cNvGrpSpPr/>
          <p:nvPr/>
        </p:nvGrpSpPr>
        <p:grpSpPr>
          <a:xfrm>
            <a:off x="7332927" y="10593034"/>
            <a:ext cx="11000447" cy="917915"/>
            <a:chOff x="-1" y="0"/>
            <a:chExt cx="11000444" cy="917914"/>
          </a:xfrm>
        </p:grpSpPr>
        <p:cxnSp>
          <p:nvCxnSpPr>
            <p:cNvPr id="346" name="Google Shape;346;p42"/>
            <p:cNvCxnSpPr/>
            <p:nvPr/>
          </p:nvCxnSpPr>
          <p:spPr>
            <a:xfrm>
              <a:off x="2784" y="454180"/>
              <a:ext cx="10994873" cy="1"/>
            </a:xfrm>
            <a:prstGeom prst="straightConnector1">
              <a:avLst/>
            </a:prstGeom>
            <a:noFill/>
            <a:ln w="50800" cap="flat" cmpd="sng">
              <a:solidFill>
                <a:srgbClr val="000000"/>
              </a:solidFill>
              <a:prstDash val="solid"/>
              <a:miter lim="400000"/>
              <a:headEnd type="none" w="sm" len="sm"/>
              <a:tailEnd type="none" w="sm" len="sm"/>
            </a:ln>
          </p:spPr>
        </p:cxnSp>
        <p:cxnSp>
          <p:nvCxnSpPr>
            <p:cNvPr id="347" name="Google Shape;347;p42"/>
            <p:cNvCxnSpPr/>
            <p:nvPr/>
          </p:nvCxnSpPr>
          <p:spPr>
            <a:xfrm rot="10800000" flipH="1">
              <a:off x="-1" y="0"/>
              <a:ext cx="2" cy="486074"/>
            </a:xfrm>
            <a:prstGeom prst="straightConnector1">
              <a:avLst/>
            </a:prstGeom>
            <a:noFill/>
            <a:ln w="50800" cap="flat" cmpd="sng">
              <a:solidFill>
                <a:srgbClr val="000000"/>
              </a:solidFill>
              <a:prstDash val="solid"/>
              <a:miter lim="400000"/>
              <a:headEnd type="none" w="sm" len="sm"/>
              <a:tailEnd type="none" w="sm" len="sm"/>
            </a:ln>
          </p:spPr>
        </p:cxnSp>
        <p:cxnSp>
          <p:nvCxnSpPr>
            <p:cNvPr id="348" name="Google Shape;348;p42"/>
            <p:cNvCxnSpPr/>
            <p:nvPr/>
          </p:nvCxnSpPr>
          <p:spPr>
            <a:xfrm rot="10800000" flipH="1">
              <a:off x="11000442" y="0"/>
              <a:ext cx="1" cy="486074"/>
            </a:xfrm>
            <a:prstGeom prst="straightConnector1">
              <a:avLst/>
            </a:prstGeom>
            <a:noFill/>
            <a:ln w="50800" cap="flat" cmpd="sng">
              <a:solidFill>
                <a:srgbClr val="000000"/>
              </a:solidFill>
              <a:prstDash val="solid"/>
              <a:miter lim="400000"/>
              <a:headEnd type="none" w="sm" len="sm"/>
              <a:tailEnd type="none" w="sm" len="sm"/>
            </a:ln>
          </p:spPr>
        </p:cxnSp>
        <p:cxnSp>
          <p:nvCxnSpPr>
            <p:cNvPr id="349" name="Google Shape;349;p42"/>
            <p:cNvCxnSpPr/>
            <p:nvPr/>
          </p:nvCxnSpPr>
          <p:spPr>
            <a:xfrm rot="10800000" flipH="1">
              <a:off x="5500221" y="431840"/>
              <a:ext cx="1" cy="486074"/>
            </a:xfrm>
            <a:prstGeom prst="straightConnector1">
              <a:avLst/>
            </a:prstGeom>
            <a:noFill/>
            <a:ln w="50800" cap="flat" cmpd="sng">
              <a:solidFill>
                <a:srgbClr val="000000"/>
              </a:solidFill>
              <a:prstDash val="solid"/>
              <a:miter lim="400000"/>
              <a:headEnd type="triangle" w="med" len="med"/>
              <a:tailEnd type="none" w="sm" len="sm"/>
            </a:ln>
          </p:spPr>
        </p:cxnSp>
      </p:grpSp>
      <p:sp>
        <p:nvSpPr>
          <p:cNvPr id="350" name="Google Shape;350;p42"/>
          <p:cNvSpPr txBox="1"/>
          <p:nvPr/>
        </p:nvSpPr>
        <p:spPr>
          <a:xfrm>
            <a:off x="8845908" y="13023995"/>
            <a:ext cx="7974484"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 interpret results</a:t>
            </a:r>
            <a:endParaRPr/>
          </a:p>
        </p:txBody>
      </p:sp>
      <p:cxnSp>
        <p:nvCxnSpPr>
          <p:cNvPr id="351" name="Google Shape;351;p42"/>
          <p:cNvCxnSpPr/>
          <p:nvPr/>
        </p:nvCxnSpPr>
        <p:spPr>
          <a:xfrm rot="10800000" flipH="1">
            <a:off x="12833149" y="12680795"/>
            <a:ext cx="1" cy="486074"/>
          </a:xfrm>
          <a:prstGeom prst="straightConnector1">
            <a:avLst/>
          </a:prstGeom>
          <a:noFill/>
          <a:ln w="50800" cap="flat" cmpd="sng">
            <a:solidFill>
              <a:srgbClr val="000000"/>
            </a:solidFill>
            <a:prstDash val="solid"/>
            <a:miter lim="400000"/>
            <a:headEnd type="triangle" w="med" len="med"/>
            <a:tailEnd type="none" w="sm" len="sm"/>
          </a:ln>
        </p:spPr>
      </p:cxnSp>
      <p:sp>
        <p:nvSpPr>
          <p:cNvPr id="352" name="Google Shape;352;p42"/>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
        <p:nvSpPr>
          <p:cNvPr id="353" name="Google Shape;353;p42"/>
          <p:cNvSpPr txBox="1">
            <a:spLocks noGrp="1"/>
          </p:cNvSpPr>
          <p:nvPr>
            <p:ph type="title"/>
          </p:nvPr>
        </p:nvSpPr>
        <p:spPr>
          <a:xfrm>
            <a:off x="1206500" y="1079500"/>
            <a:ext cx="231516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565"/>
              <a:buFont typeface="Avenir"/>
              <a:buNone/>
            </a:pPr>
            <a:r>
              <a:rPr lang="en-US" sz="7565" b="0">
                <a:latin typeface="Avenir"/>
                <a:ea typeface="Avenir"/>
                <a:cs typeface="Avenir"/>
                <a:sym typeface="Avenir"/>
              </a:rPr>
              <a:t>Basics on inferential statistics and hypothesis testing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357"/>
        <p:cNvGrpSpPr/>
        <p:nvPr/>
      </p:nvGrpSpPr>
      <p:grpSpPr>
        <a:xfrm>
          <a:off x="0" y="0"/>
          <a:ext cx="0" cy="0"/>
          <a:chOff x="0" y="0"/>
          <a:chExt cx="0" cy="0"/>
        </a:xfrm>
      </p:grpSpPr>
      <p:sp>
        <p:nvSpPr>
          <p:cNvPr id="358" name="Google Shape;358;p43"/>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59" name="Google Shape;359;p43"/>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60" name="Google Shape;360;p43"/>
          <p:cNvSpPr txBox="1"/>
          <p:nvPr/>
        </p:nvSpPr>
        <p:spPr>
          <a:xfrm>
            <a:off x="13715494" y="3584717"/>
            <a:ext cx="821253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Drug has no effect on response time</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Drug has an effect on response time</a:t>
            </a:r>
            <a:endParaRPr/>
          </a:p>
        </p:txBody>
      </p:sp>
      <p:sp>
        <p:nvSpPr>
          <p:cNvPr id="361" name="Google Shape;361;p43"/>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65"/>
        <p:cNvGrpSpPr/>
        <p:nvPr/>
      </p:nvGrpSpPr>
      <p:grpSpPr>
        <a:xfrm>
          <a:off x="0" y="0"/>
          <a:ext cx="0" cy="0"/>
          <a:chOff x="0" y="0"/>
          <a:chExt cx="0" cy="0"/>
        </a:xfrm>
      </p:grpSpPr>
      <p:sp>
        <p:nvSpPr>
          <p:cNvPr id="366" name="Google Shape;366;p44"/>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67" name="Google Shape;367;p44"/>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68" name="Google Shape;368;p44"/>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369" name="Google Shape;369;p44"/>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73"/>
        <p:cNvGrpSpPr/>
        <p:nvPr/>
      </p:nvGrpSpPr>
      <p:grpSpPr>
        <a:xfrm>
          <a:off x="0" y="0"/>
          <a:ext cx="0" cy="0"/>
          <a:chOff x="0" y="0"/>
          <a:chExt cx="0" cy="0"/>
        </a:xfrm>
      </p:grpSpPr>
      <p:sp>
        <p:nvSpPr>
          <p:cNvPr id="374" name="Google Shape;374;p45"/>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75" name="Google Shape;375;p45"/>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76" name="Google Shape;376;p45"/>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377" name="Google Shape;377;p45"/>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378" name="Google Shape;378;p45"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379" name="Google Shape;379;p45"/>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380" name="Google Shape;380;p45"/>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381" name="Google Shape;381;p45"/>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382" name="Google Shape;382;p45"/>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86"/>
        <p:cNvGrpSpPr/>
        <p:nvPr/>
      </p:nvGrpSpPr>
      <p:grpSpPr>
        <a:xfrm>
          <a:off x="0" y="0"/>
          <a:ext cx="0" cy="0"/>
          <a:chOff x="0" y="0"/>
          <a:chExt cx="0" cy="0"/>
        </a:xfrm>
      </p:grpSpPr>
      <p:sp>
        <p:nvSpPr>
          <p:cNvPr id="387" name="Google Shape;387;p46"/>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88" name="Google Shape;388;p46"/>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89" name="Google Shape;389;p46"/>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390" name="Google Shape;390;p46"/>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391" name="Google Shape;391;p46"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392" name="Google Shape;392;p46"/>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393" name="Google Shape;393;p46"/>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394" name="Google Shape;394;p46"/>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395" name="Google Shape;395;p46"/>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396" name="Google Shape;396;p46"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397" name="Google Shape;397;p46"/>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2" name="Google Shape;402;p47"/>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03" name="Google Shape;403;p47"/>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404" name="Google Shape;404;p47"/>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405" name="Google Shape;405;p47"/>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06" name="Google Shape;406;p47"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07" name="Google Shape;407;p47"/>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408" name="Google Shape;408;p47"/>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409" name="Google Shape;409;p47"/>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410" name="Google Shape;410;p47"/>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11" name="Google Shape;411;p47"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12" name="Google Shape;412;p47"/>
          <p:cNvSpPr txBox="1"/>
          <p:nvPr/>
        </p:nvSpPr>
        <p:spPr>
          <a:xfrm>
            <a:off x="18701367" y="4412388"/>
            <a:ext cx="1004013"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1.05</a:t>
            </a:r>
            <a:endParaRPr/>
          </a:p>
        </p:txBody>
      </p:sp>
      <p:pic>
        <p:nvPicPr>
          <p:cNvPr id="413" name="Google Shape;413;p47" descr="Connection Line"/>
          <p:cNvPicPr preferRelativeResize="0"/>
          <p:nvPr/>
        </p:nvPicPr>
        <p:blipFill rotWithShape="1">
          <a:blip r:embed="rId5">
            <a:alphaModFix/>
          </a:blip>
          <a:srcRect/>
          <a:stretch/>
        </p:blipFill>
        <p:spPr>
          <a:xfrm>
            <a:off x="19845780" y="4726009"/>
            <a:ext cx="714257" cy="604702"/>
          </a:xfrm>
          <a:prstGeom prst="rect">
            <a:avLst/>
          </a:prstGeom>
          <a:noFill/>
          <a:ln>
            <a:noFill/>
          </a:ln>
        </p:spPr>
      </p:pic>
      <p:sp>
        <p:nvSpPr>
          <p:cNvPr id="414" name="Google Shape;414;p47"/>
          <p:cNvSpPr txBox="1"/>
          <p:nvPr/>
        </p:nvSpPr>
        <p:spPr>
          <a:xfrm>
            <a:off x="18663330" y="7373203"/>
            <a:ext cx="74980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0.5</a:t>
            </a:r>
            <a:endParaRPr/>
          </a:p>
        </p:txBody>
      </p:sp>
      <p:pic>
        <p:nvPicPr>
          <p:cNvPr id="415" name="Google Shape;415;p47" descr="Connection Line"/>
          <p:cNvPicPr preferRelativeResize="0"/>
          <p:nvPr/>
        </p:nvPicPr>
        <p:blipFill rotWithShape="1">
          <a:blip r:embed="rId6">
            <a:alphaModFix/>
          </a:blip>
          <a:srcRect/>
          <a:stretch/>
        </p:blipFill>
        <p:spPr>
          <a:xfrm>
            <a:off x="19670497" y="7102543"/>
            <a:ext cx="702588" cy="604702"/>
          </a:xfrm>
          <a:prstGeom prst="rect">
            <a:avLst/>
          </a:prstGeom>
          <a:noFill/>
          <a:ln>
            <a:noFill/>
          </a:ln>
        </p:spPr>
      </p:pic>
      <p:sp>
        <p:nvSpPr>
          <p:cNvPr id="416" name="Google Shape;416;p47"/>
          <p:cNvSpPr txBox="1"/>
          <p:nvPr/>
        </p:nvSpPr>
        <p:spPr>
          <a:xfrm>
            <a:off x="22689745" y="7373203"/>
            <a:ext cx="87691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100</a:t>
            </a:r>
            <a:endParaRPr/>
          </a:p>
        </p:txBody>
      </p:sp>
      <p:pic>
        <p:nvPicPr>
          <p:cNvPr id="417" name="Google Shape;417;p47" descr="Connection Line"/>
          <p:cNvPicPr preferRelativeResize="0"/>
          <p:nvPr/>
        </p:nvPicPr>
        <p:blipFill rotWithShape="1">
          <a:blip r:embed="rId7">
            <a:alphaModFix/>
          </a:blip>
          <a:srcRect/>
          <a:stretch/>
        </p:blipFill>
        <p:spPr>
          <a:xfrm>
            <a:off x="21770319" y="7102543"/>
            <a:ext cx="714257" cy="604702"/>
          </a:xfrm>
          <a:prstGeom prst="rect">
            <a:avLst/>
          </a:prstGeom>
          <a:noFill/>
          <a:ln>
            <a:noFill/>
          </a:ln>
        </p:spPr>
      </p:pic>
      <p:sp>
        <p:nvSpPr>
          <p:cNvPr id="418" name="Google Shape;418;p47"/>
          <p:cNvSpPr txBox="1"/>
          <p:nvPr/>
        </p:nvSpPr>
        <p:spPr>
          <a:xfrm>
            <a:off x="22753295" y="4412388"/>
            <a:ext cx="74980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1.2</a:t>
            </a:r>
            <a:endParaRPr/>
          </a:p>
        </p:txBody>
      </p:sp>
      <p:pic>
        <p:nvPicPr>
          <p:cNvPr id="419" name="Google Shape;419;p47" descr="Connection Line"/>
          <p:cNvPicPr preferRelativeResize="0"/>
          <p:nvPr/>
        </p:nvPicPr>
        <p:blipFill rotWithShape="1">
          <a:blip r:embed="rId8">
            <a:alphaModFix/>
          </a:blip>
          <a:srcRect/>
          <a:stretch/>
        </p:blipFill>
        <p:spPr>
          <a:xfrm>
            <a:off x="21781986" y="4726009"/>
            <a:ext cx="702589" cy="604702"/>
          </a:xfrm>
          <a:prstGeom prst="rect">
            <a:avLst/>
          </a:prstGeom>
          <a:noFill/>
          <a:ln>
            <a:noFill/>
          </a:ln>
        </p:spPr>
      </p:pic>
      <p:sp>
        <p:nvSpPr>
          <p:cNvPr id="420" name="Google Shape;420;p47"/>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24"/>
        <p:cNvGrpSpPr/>
        <p:nvPr/>
      </p:nvGrpSpPr>
      <p:grpSpPr>
        <a:xfrm>
          <a:off x="0" y="0"/>
          <a:ext cx="0" cy="0"/>
          <a:chOff x="0" y="0"/>
          <a:chExt cx="0" cy="0"/>
        </a:xfrm>
      </p:grpSpPr>
      <p:sp>
        <p:nvSpPr>
          <p:cNvPr id="425" name="Google Shape;425;p48"/>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26" name="Google Shape;426;p48"/>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427" name="Google Shape;427;p48"/>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428" name="Google Shape;428;p48"/>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29" name="Google Shape;429;p48"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30" name="Google Shape;430;p48"/>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431" name="Google Shape;431;p48"/>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432" name="Google Shape;432;p48"/>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433" name="Google Shape;433;p48"/>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34" name="Google Shape;434;p48"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35" name="Google Shape;435;p48"/>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sp>
        <p:nvSpPr>
          <p:cNvPr id="436" name="Google Shape;436;p48"/>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160" name="Google Shape;160;p23"/>
          <p:cNvSpPr txBox="1">
            <a:spLocks noGrp="1"/>
          </p:cNvSpPr>
          <p:nvPr>
            <p:ph type="body" idx="1"/>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General Statistical Concepts </a:t>
            </a:r>
            <a:endParaRPr>
              <a:latin typeface="Avenir"/>
              <a:ea typeface="Avenir"/>
              <a:cs typeface="Avenir"/>
              <a:sym typeface="Aveni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Statistical aspects specific to bulk RNA-seq analysis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40"/>
        <p:cNvGrpSpPr/>
        <p:nvPr/>
      </p:nvGrpSpPr>
      <p:grpSpPr>
        <a:xfrm>
          <a:off x="0" y="0"/>
          <a:ext cx="0" cy="0"/>
          <a:chOff x="0" y="0"/>
          <a:chExt cx="0" cy="0"/>
        </a:xfrm>
      </p:grpSpPr>
      <p:sp>
        <p:nvSpPr>
          <p:cNvPr id="441" name="Google Shape;441;p49"/>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42" name="Google Shape;442;p49"/>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443" name="Google Shape;443;p49"/>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44" name="Google Shape;444;p49"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45" name="Google Shape;445;p49"/>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446" name="Google Shape;446;p49"/>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dirty="0">
                <a:solidFill>
                  <a:srgbClr val="5E5E5E"/>
                </a:solidFill>
                <a:latin typeface="Avenir"/>
                <a:ea typeface="Avenir"/>
                <a:cs typeface="Avenir"/>
                <a:sym typeface="Avenir"/>
              </a:rPr>
              <a:t>µ = 1.2 s</a:t>
            </a:r>
            <a:endParaRPr dirty="0"/>
          </a:p>
        </p:txBody>
      </p:sp>
      <p:cxnSp>
        <p:nvCxnSpPr>
          <p:cNvPr id="447" name="Google Shape;447;p49"/>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448" name="Google Shape;448;p49"/>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449" name="Google Shape;449;p49"/>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450" name="Google Shape;450;p49"/>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451" name="Google Shape;451;p49"/>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452" name="Google Shape;452;p49"/>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453" name="Google Shape;453;p49"/>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454" name="Google Shape;454;p49"/>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55" name="Google Shape;455;p49"/>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56" name="Google Shape;456;p49"/>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457" name="Google Shape;457;p49"/>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58" name="Google Shape;458;p49"/>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59" name="Google Shape;459;p49"/>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60" name="Google Shape;460;p49"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61" name="Google Shape;461;p49"/>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sp>
        <p:nvSpPr>
          <p:cNvPr id="462" name="Google Shape;462;p49"/>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sp>
        <p:nvSpPr>
          <p:cNvPr id="463" name="Google Shape;463;p49"/>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464" name="Google Shape;464;p49"/>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465" name="Google Shape;465;p49"/>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Google Shape;470;p50"/>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71" name="Google Shape;471;p50"/>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472" name="Google Shape;472;p50"/>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73" name="Google Shape;473;p50"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74" name="Google Shape;474;p50"/>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475" name="Google Shape;475;p50"/>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476" name="Google Shape;476;p50"/>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477" name="Google Shape;477;p50"/>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478" name="Google Shape;478;p50"/>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479" name="Google Shape;479;p50"/>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480" name="Google Shape;480;p50"/>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481" name="Google Shape;481;p50"/>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482" name="Google Shape;482;p50"/>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483" name="Google Shape;483;p50"/>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84" name="Google Shape;484;p50"/>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85" name="Google Shape;485;p50"/>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486" name="Google Shape;486;p50"/>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87" name="Google Shape;487;p50"/>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88" name="Google Shape;488;p50"/>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89" name="Google Shape;489;p50"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90" name="Google Shape;490;p50"/>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491" name="Google Shape;491;p50"/>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492" name="Google Shape;492;p50"/>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493" name="Google Shape;493;p50"/>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494" name="Google Shape;494;p50"/>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dirty="0">
                <a:solidFill>
                  <a:srgbClr val="5E5E5E"/>
                </a:solidFill>
                <a:latin typeface="Avenir"/>
                <a:ea typeface="Avenir"/>
                <a:cs typeface="Avenir"/>
                <a:sym typeface="Avenir"/>
              </a:rPr>
              <a:t>68 %</a:t>
            </a:r>
            <a:endParaRPr dirty="0"/>
          </a:p>
        </p:txBody>
      </p:sp>
      <p:sp>
        <p:nvSpPr>
          <p:cNvPr id="495" name="Google Shape;495;p50"/>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496" name="Google Shape;496;p50"/>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497" name="Google Shape;497;p50"/>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498" name="Google Shape;498;p50"/>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499" name="Google Shape;499;p50"/>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500" name="Google Shape;500;p50" descr="Line Line"/>
          <p:cNvPicPr preferRelativeResize="0"/>
          <p:nvPr/>
        </p:nvPicPr>
        <p:blipFill rotWithShape="1">
          <a:blip r:embed="rId5">
            <a:alphaModFix/>
          </a:blip>
          <a:srcRect/>
          <a:stretch/>
        </p:blipFill>
        <p:spPr>
          <a:xfrm rot="-5400000">
            <a:off x="3437760" y="12133283"/>
            <a:ext cx="867585" cy="143685"/>
          </a:xfrm>
          <a:prstGeom prst="rect">
            <a:avLst/>
          </a:prstGeom>
          <a:noFill/>
          <a:ln>
            <a:noFill/>
          </a:ln>
        </p:spPr>
      </p:pic>
      <p:sp>
        <p:nvSpPr>
          <p:cNvPr id="501" name="Google Shape;501;p50"/>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502" name="Google Shape;502;p50"/>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548"/>
        <p:cNvGrpSpPr/>
        <p:nvPr/>
      </p:nvGrpSpPr>
      <p:grpSpPr>
        <a:xfrm>
          <a:off x="0" y="0"/>
          <a:ext cx="0" cy="0"/>
          <a:chOff x="0" y="0"/>
          <a:chExt cx="0" cy="0"/>
        </a:xfrm>
      </p:grpSpPr>
      <p:sp>
        <p:nvSpPr>
          <p:cNvPr id="549" name="Google Shape;549;p52"/>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550" name="Google Shape;550;p52"/>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551" name="Google Shape;551;p52"/>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552" name="Google Shape;552;p52"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553" name="Google Shape;553;p52"/>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554" name="Google Shape;554;p52"/>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555" name="Google Shape;555;p52"/>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556" name="Google Shape;556;p52"/>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557" name="Google Shape;557;p52"/>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558" name="Google Shape;558;p52"/>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559" name="Google Shape;559;p52"/>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560" name="Google Shape;560;p52"/>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561" name="Google Shape;561;p52"/>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562" name="Google Shape;562;p52"/>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563" name="Google Shape;563;p52"/>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564" name="Google Shape;564;p52"/>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565" name="Google Shape;565;p52"/>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566" name="Google Shape;566;p52"/>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567" name="Google Shape;567;p52"/>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568" name="Google Shape;568;p52"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569" name="Google Shape;569;p52"/>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570" name="Google Shape;570;p52"/>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571" name="Google Shape;571;p52"/>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572" name="Google Shape;572;p52"/>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573" name="Google Shape;573;p52"/>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574" name="Google Shape;574;p52"/>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575" name="Google Shape;575;p52"/>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576" name="Google Shape;576;p52"/>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578" name="Google Shape;578;p52"/>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579" name="Google Shape;579;p52"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580" name="Google Shape;580;p52"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581" name="Google Shape;581;p52"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582" name="Google Shape;582;p52"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583" name="Google Shape;583;p52"/>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584" name="Google Shape;584;p52"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585" name="Google Shape;585;p52"/>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586" name="Google Shape;586;p52"/>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587" name="Google Shape;587;p52"/>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588" name="Google Shape;588;p52"/>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592"/>
        <p:cNvGrpSpPr/>
        <p:nvPr/>
      </p:nvGrpSpPr>
      <p:grpSpPr>
        <a:xfrm>
          <a:off x="0" y="0"/>
          <a:ext cx="0" cy="0"/>
          <a:chOff x="0" y="0"/>
          <a:chExt cx="0" cy="0"/>
        </a:xfrm>
      </p:grpSpPr>
      <p:sp>
        <p:nvSpPr>
          <p:cNvPr id="593" name="Google Shape;593;p53"/>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594" name="Google Shape;594;p53"/>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595" name="Google Shape;595;p53"/>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596" name="Google Shape;596;p53"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597" name="Google Shape;597;p53"/>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598" name="Google Shape;598;p53"/>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dirty="0">
                <a:solidFill>
                  <a:srgbClr val="5E5E5E"/>
                </a:solidFill>
                <a:latin typeface="Avenir"/>
                <a:ea typeface="Avenir"/>
                <a:cs typeface="Avenir"/>
                <a:sym typeface="Avenir"/>
              </a:rPr>
              <a:t>µ = 1.2 s</a:t>
            </a:r>
            <a:endParaRPr dirty="0"/>
          </a:p>
        </p:txBody>
      </p:sp>
      <p:cxnSp>
        <p:nvCxnSpPr>
          <p:cNvPr id="599" name="Google Shape;599;p53"/>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600" name="Google Shape;600;p53"/>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601" name="Google Shape;601;p53"/>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602" name="Google Shape;602;p53"/>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603" name="Google Shape;603;p53"/>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604" name="Google Shape;604;p53"/>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605" name="Google Shape;605;p53"/>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606" name="Google Shape;606;p53"/>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07" name="Google Shape;607;p53"/>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08" name="Google Shape;608;p53"/>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609" name="Google Shape;609;p53"/>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10" name="Google Shape;610;p53"/>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11" name="Google Shape;611;p53"/>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612" name="Google Shape;612;p53"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613" name="Google Shape;613;p53"/>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614" name="Google Shape;614;p53"/>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615" name="Google Shape;615;p53"/>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616" name="Google Shape;616;p53"/>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617" name="Google Shape;617;p53"/>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618" name="Google Shape;618;p53"/>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619" name="Google Shape;619;p53"/>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620" name="Google Shape;620;p53"/>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622" name="Google Shape;622;p53"/>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dirty="0">
                <a:solidFill>
                  <a:srgbClr val="5E5E5E"/>
                </a:solidFill>
                <a:latin typeface="Avenir"/>
                <a:ea typeface="Avenir"/>
                <a:cs typeface="Avenir"/>
                <a:sym typeface="Avenir"/>
              </a:rPr>
              <a:t>This means that the sample mean (1.05) is 3 standard deviations away from the mean</a:t>
            </a:r>
            <a:endParaRPr dirty="0"/>
          </a:p>
        </p:txBody>
      </p:sp>
      <p:pic>
        <p:nvPicPr>
          <p:cNvPr id="623" name="Google Shape;623;p53"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624" name="Google Shape;624;p53"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625" name="Google Shape;625;p53"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626" name="Google Shape;626;p53"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627" name="Google Shape;627;p53"/>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628" name="Google Shape;628;p53"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629" name="Google Shape;629;p53"/>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630" name="Google Shape;630;p53"/>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631" name="Google Shape;631;p53"/>
          <p:cNvSpPr txBox="1"/>
          <p:nvPr/>
        </p:nvSpPr>
        <p:spPr>
          <a:xfrm>
            <a:off x="13734066" y="12022905"/>
            <a:ext cx="8955262" cy="65659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1" i="0" u="none" strike="noStrike" cap="none" dirty="0">
                <a:solidFill>
                  <a:srgbClr val="5E5E5E"/>
                </a:solidFill>
                <a:latin typeface="Avenir"/>
                <a:ea typeface="Avenir"/>
                <a:cs typeface="Avenir"/>
                <a:sym typeface="Avenir"/>
              </a:rPr>
              <a:t>We reject the null hypothesis! </a:t>
            </a:r>
            <a:endParaRPr b="1" dirty="0"/>
          </a:p>
        </p:txBody>
      </p:sp>
      <p:sp>
        <p:nvSpPr>
          <p:cNvPr id="632" name="Google Shape;632;p53"/>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633" name="Google Shape;633;p53"/>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637"/>
        <p:cNvGrpSpPr/>
        <p:nvPr/>
      </p:nvGrpSpPr>
      <p:grpSpPr>
        <a:xfrm>
          <a:off x="0" y="0"/>
          <a:ext cx="0" cy="0"/>
          <a:chOff x="0" y="0"/>
          <a:chExt cx="0" cy="0"/>
        </a:xfrm>
      </p:grpSpPr>
      <p:sp>
        <p:nvSpPr>
          <p:cNvPr id="638" name="Google Shape;638;p54"/>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639" name="Google Shape;639;p54"/>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640" name="Google Shape;640;p54"/>
          <p:cNvCxnSpPr/>
          <p:nvPr/>
        </p:nvCxnSpPr>
        <p:spPr>
          <a:xfrm>
            <a:off x="2498819" y="12538269"/>
            <a:ext cx="7973403" cy="1"/>
          </a:xfrm>
          <a:prstGeom prst="straightConnector1">
            <a:avLst/>
          </a:prstGeom>
          <a:noFill/>
          <a:ln w="25400" cap="flat" cmpd="sng">
            <a:solidFill>
              <a:srgbClr val="000000">
                <a:alpha val="69803"/>
              </a:srgbClr>
            </a:solidFill>
            <a:prstDash val="solid"/>
            <a:miter lim="400000"/>
            <a:headEnd type="none" w="sm" len="sm"/>
            <a:tailEnd type="none" w="sm" len="sm"/>
          </a:ln>
        </p:spPr>
      </p:cxnSp>
      <p:pic>
        <p:nvPicPr>
          <p:cNvPr id="641" name="Google Shape;641;p54" descr="Image"/>
          <p:cNvPicPr preferRelativeResize="0"/>
          <p:nvPr/>
        </p:nvPicPr>
        <p:blipFill rotWithShape="1">
          <a:blip r:embed="rId3">
            <a:alphaModFix amt="70000"/>
          </a:blip>
          <a:srcRect/>
          <a:stretch/>
        </p:blipFill>
        <p:spPr>
          <a:xfrm>
            <a:off x="2891287" y="8395964"/>
            <a:ext cx="7188468" cy="3951586"/>
          </a:xfrm>
          <a:prstGeom prst="rect">
            <a:avLst/>
          </a:prstGeom>
          <a:noFill/>
          <a:ln>
            <a:noFill/>
          </a:ln>
        </p:spPr>
      </p:pic>
      <p:cxnSp>
        <p:nvCxnSpPr>
          <p:cNvPr id="642" name="Google Shape;642;p54"/>
          <p:cNvCxnSpPr/>
          <p:nvPr/>
        </p:nvCxnSpPr>
        <p:spPr>
          <a:xfrm rot="10800000" flipH="1">
            <a:off x="6472820" y="8483256"/>
            <a:ext cx="1" cy="3951586"/>
          </a:xfrm>
          <a:prstGeom prst="straightConnector1">
            <a:avLst/>
          </a:prstGeom>
          <a:noFill/>
          <a:ln w="25400" cap="flat" cmpd="sng">
            <a:solidFill>
              <a:srgbClr val="929292">
                <a:alpha val="69803"/>
              </a:srgbClr>
            </a:solidFill>
            <a:prstDash val="dashDot"/>
            <a:miter lim="400000"/>
            <a:headEnd type="none" w="sm" len="sm"/>
            <a:tailEnd type="none" w="sm" len="sm"/>
          </a:ln>
        </p:spPr>
      </p:cxnSp>
      <p:sp>
        <p:nvSpPr>
          <p:cNvPr id="643" name="Google Shape;643;p54"/>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644" name="Google Shape;644;p54"/>
          <p:cNvCxnSpPr/>
          <p:nvPr/>
        </p:nvCxnSpPr>
        <p:spPr>
          <a:xfrm rot="10800000" flipH="1">
            <a:off x="7339910" y="10018628"/>
            <a:ext cx="1" cy="2328922"/>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5" name="Google Shape;645;p54"/>
          <p:cNvCxnSpPr/>
          <p:nvPr/>
        </p:nvCxnSpPr>
        <p:spPr>
          <a:xfrm rot="10800000" flipH="1">
            <a:off x="8206999" y="11414949"/>
            <a:ext cx="1" cy="1019893"/>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6" name="Google Shape;646;p54"/>
          <p:cNvCxnSpPr/>
          <p:nvPr/>
        </p:nvCxnSpPr>
        <p:spPr>
          <a:xfrm rot="10800000" flipH="1">
            <a:off x="9074088" y="11975409"/>
            <a:ext cx="1" cy="459433"/>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7" name="Google Shape;647;p54"/>
          <p:cNvCxnSpPr/>
          <p:nvPr/>
        </p:nvCxnSpPr>
        <p:spPr>
          <a:xfrm rot="10800000" flipH="1">
            <a:off x="3871552" y="12019056"/>
            <a:ext cx="1" cy="372140"/>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8" name="Google Shape;648;p54"/>
          <p:cNvCxnSpPr/>
          <p:nvPr/>
        </p:nvCxnSpPr>
        <p:spPr>
          <a:xfrm rot="10800000" flipH="1">
            <a:off x="4738642" y="11371302"/>
            <a:ext cx="1" cy="1107187"/>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9" name="Google Shape;649;p54"/>
          <p:cNvCxnSpPr/>
          <p:nvPr/>
        </p:nvCxnSpPr>
        <p:spPr>
          <a:xfrm rot="10800000" flipH="1">
            <a:off x="5605731" y="9887688"/>
            <a:ext cx="1" cy="2590801"/>
          </a:xfrm>
          <a:prstGeom prst="straightConnector1">
            <a:avLst/>
          </a:prstGeom>
          <a:noFill/>
          <a:ln w="25400" cap="flat" cmpd="sng">
            <a:solidFill>
              <a:srgbClr val="929292">
                <a:alpha val="69803"/>
              </a:srgbClr>
            </a:solidFill>
            <a:prstDash val="dashDot"/>
            <a:miter lim="400000"/>
            <a:headEnd type="none" w="sm" len="sm"/>
            <a:tailEnd type="none" w="sm" len="sm"/>
          </a:ln>
        </p:spPr>
      </p:cxnSp>
      <p:sp>
        <p:nvSpPr>
          <p:cNvPr id="650" name="Google Shape;650;p54"/>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651" name="Google Shape;651;p54"/>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52" name="Google Shape;652;p54"/>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53" name="Google Shape;653;p54"/>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654" name="Google Shape;654;p54"/>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55" name="Google Shape;655;p54"/>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56" name="Google Shape;656;p54"/>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657" name="Google Shape;657;p54"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658" name="Google Shape;658;p54"/>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659" name="Google Shape;659;p54"/>
          <p:cNvCxnSpPr/>
          <p:nvPr/>
        </p:nvCxnSpPr>
        <p:spPr>
          <a:xfrm>
            <a:off x="5612904" y="10131382"/>
            <a:ext cx="1745233"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cxnSp>
        <p:nvCxnSpPr>
          <p:cNvPr id="660" name="Google Shape;660;p54"/>
          <p:cNvCxnSpPr/>
          <p:nvPr/>
        </p:nvCxnSpPr>
        <p:spPr>
          <a:xfrm>
            <a:off x="4740288" y="11070381"/>
            <a:ext cx="3465065"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cxnSp>
        <p:nvCxnSpPr>
          <p:cNvPr id="661" name="Google Shape;661;p54"/>
          <p:cNvCxnSpPr/>
          <p:nvPr/>
        </p:nvCxnSpPr>
        <p:spPr>
          <a:xfrm>
            <a:off x="3887546" y="12009380"/>
            <a:ext cx="5170549"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sp>
        <p:nvSpPr>
          <p:cNvPr id="662" name="Google Shape;662;p54"/>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663" name="Google Shape;663;p54"/>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664" name="Google Shape;664;p54"/>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665" name="Google Shape;665;p54"/>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667" name="Google Shape;667;p54"/>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668" name="Google Shape;668;p54"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669" name="Google Shape;669;p54"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670" name="Google Shape;670;p54"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671" name="Google Shape;671;p54"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672" name="Google Shape;672;p54"/>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673" name="Google Shape;673;p54"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674" name="Google Shape;674;p54"/>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675" name="Google Shape;675;p54"/>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676" name="Google Shape;676;p54"/>
          <p:cNvSpPr txBox="1"/>
          <p:nvPr/>
        </p:nvSpPr>
        <p:spPr>
          <a:xfrm>
            <a:off x="13734066" y="12723945"/>
            <a:ext cx="8955262" cy="65659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1" i="0" u="none" strike="noStrike" cap="none" dirty="0">
                <a:solidFill>
                  <a:srgbClr val="5E5E5E"/>
                </a:solidFill>
                <a:latin typeface="Avenir"/>
                <a:ea typeface="Avenir"/>
                <a:cs typeface="Avenir"/>
                <a:sym typeface="Avenir"/>
              </a:rPr>
              <a:t>We reject the null hypothesis! </a:t>
            </a:r>
            <a:endParaRPr b="1" dirty="0"/>
          </a:p>
        </p:txBody>
      </p:sp>
      <p:sp>
        <p:nvSpPr>
          <p:cNvPr id="677" name="Google Shape;677;p54"/>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pic>
        <p:nvPicPr>
          <p:cNvPr id="678" name="Google Shape;678;p54" descr="Oval Oval"/>
          <p:cNvPicPr preferRelativeResize="0"/>
          <p:nvPr/>
        </p:nvPicPr>
        <p:blipFill rotWithShape="1">
          <a:blip r:embed="rId9">
            <a:alphaModFix/>
          </a:blip>
          <a:srcRect/>
          <a:stretch/>
        </p:blipFill>
        <p:spPr>
          <a:xfrm>
            <a:off x="13078632" y="3139155"/>
            <a:ext cx="3819816" cy="2230690"/>
          </a:xfrm>
          <a:prstGeom prst="rect">
            <a:avLst/>
          </a:prstGeom>
          <a:noFill/>
          <a:ln>
            <a:noFill/>
          </a:ln>
        </p:spPr>
      </p:pic>
      <p:sp>
        <p:nvSpPr>
          <p:cNvPr id="679" name="Google Shape;679;p54"/>
          <p:cNvSpPr txBox="1"/>
          <p:nvPr/>
        </p:nvSpPr>
        <p:spPr>
          <a:xfrm>
            <a:off x="16380600" y="2111916"/>
            <a:ext cx="5538871" cy="19685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Constructed the null and alternative hypothesis about the population</a:t>
            </a:r>
            <a:endParaRPr/>
          </a:p>
        </p:txBody>
      </p:sp>
      <p:sp>
        <p:nvSpPr>
          <p:cNvPr id="680" name="Google Shape;680;p54"/>
          <p:cNvSpPr txBox="1"/>
          <p:nvPr/>
        </p:nvSpPr>
        <p:spPr>
          <a:xfrm>
            <a:off x="13209475" y="6740566"/>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Calculated test statistic</a:t>
            </a:r>
            <a:endParaRPr/>
          </a:p>
        </p:txBody>
      </p:sp>
      <p:pic>
        <p:nvPicPr>
          <p:cNvPr id="681" name="Google Shape;681;p54" descr="Oval Oval"/>
          <p:cNvPicPr preferRelativeResize="0"/>
          <p:nvPr/>
        </p:nvPicPr>
        <p:blipFill rotWithShape="1">
          <a:blip r:embed="rId10">
            <a:alphaModFix/>
          </a:blip>
          <a:srcRect/>
          <a:stretch/>
        </p:blipFill>
        <p:spPr>
          <a:xfrm>
            <a:off x="18338645" y="4608898"/>
            <a:ext cx="5538871" cy="2856131"/>
          </a:xfrm>
          <a:prstGeom prst="rect">
            <a:avLst/>
          </a:prstGeom>
          <a:noFill/>
          <a:ln>
            <a:noFill/>
          </a:ln>
        </p:spPr>
      </p:pic>
      <p:sp>
        <p:nvSpPr>
          <p:cNvPr id="682" name="Google Shape;682;p54"/>
          <p:cNvSpPr txBox="1"/>
          <p:nvPr/>
        </p:nvSpPr>
        <p:spPr>
          <a:xfrm>
            <a:off x="6560854" y="6601855"/>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Obtained p-value</a:t>
            </a:r>
            <a:endParaRPr/>
          </a:p>
        </p:txBody>
      </p:sp>
      <p:pic>
        <p:nvPicPr>
          <p:cNvPr id="683" name="Google Shape;683;p54" descr="Oval Oval"/>
          <p:cNvPicPr preferRelativeResize="0"/>
          <p:nvPr/>
        </p:nvPicPr>
        <p:blipFill rotWithShape="1">
          <a:blip r:embed="rId11">
            <a:alphaModFix/>
          </a:blip>
          <a:srcRect/>
          <a:stretch/>
        </p:blipFill>
        <p:spPr>
          <a:xfrm>
            <a:off x="5146901" y="6946096"/>
            <a:ext cx="2781684" cy="1449869"/>
          </a:xfrm>
          <a:prstGeom prst="rect">
            <a:avLst/>
          </a:prstGeom>
          <a:noFill/>
          <a:ln>
            <a:noFill/>
          </a:ln>
        </p:spPr>
      </p:pic>
      <p:sp>
        <p:nvSpPr>
          <p:cNvPr id="684" name="Google Shape;684;p54"/>
          <p:cNvSpPr txBox="1"/>
          <p:nvPr/>
        </p:nvSpPr>
        <p:spPr>
          <a:xfrm>
            <a:off x="10133300" y="12062004"/>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Reached a conclusion</a:t>
            </a:r>
            <a:endParaRPr/>
          </a:p>
        </p:txBody>
      </p:sp>
      <p:pic>
        <p:nvPicPr>
          <p:cNvPr id="685" name="Google Shape;685;p54" descr="Oval Oval"/>
          <p:cNvPicPr preferRelativeResize="0"/>
          <p:nvPr/>
        </p:nvPicPr>
        <p:blipFill rotWithShape="1">
          <a:blip r:embed="rId12">
            <a:alphaModFix/>
          </a:blip>
          <a:srcRect/>
          <a:stretch/>
        </p:blipFill>
        <p:spPr>
          <a:xfrm>
            <a:off x="14363278" y="12264407"/>
            <a:ext cx="7816580" cy="1449869"/>
          </a:xfrm>
          <a:prstGeom prst="rect">
            <a:avLst/>
          </a:prstGeom>
          <a:noFill/>
          <a:ln>
            <a:noFill/>
          </a:ln>
        </p:spPr>
      </p:pic>
      <p:sp>
        <p:nvSpPr>
          <p:cNvPr id="686" name="Google Shape;686;p54"/>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690"/>
        <p:cNvGrpSpPr/>
        <p:nvPr/>
      </p:nvGrpSpPr>
      <p:grpSpPr>
        <a:xfrm>
          <a:off x="0" y="0"/>
          <a:ext cx="0" cy="0"/>
          <a:chOff x="0" y="0"/>
          <a:chExt cx="0" cy="0"/>
        </a:xfrm>
      </p:grpSpPr>
      <p:sp>
        <p:nvSpPr>
          <p:cNvPr id="691" name="Google Shape;691;p55"/>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Key Concepts - Hypothesis Testing</a:t>
            </a:r>
            <a:endParaRPr/>
          </a:p>
        </p:txBody>
      </p:sp>
      <p:sp>
        <p:nvSpPr>
          <p:cNvPr id="692" name="Google Shape;692;p55"/>
          <p:cNvSpPr txBox="1">
            <a:spLocks noGrp="1"/>
          </p:cNvSpPr>
          <p:nvPr>
            <p:ph type="body" idx="1"/>
          </p:nvPr>
        </p:nvSpPr>
        <p:spPr>
          <a:xfrm>
            <a:off x="1206500" y="2738722"/>
            <a:ext cx="21971000" cy="934780"/>
          </a:xfrm>
          <a:prstGeom prst="rect">
            <a:avLst/>
          </a:prstGeom>
          <a:noFill/>
          <a:ln>
            <a:noFill/>
          </a:ln>
        </p:spPr>
        <p:txBody>
          <a:bodyPr spcFirstLastPara="1" wrap="square" lIns="50800" tIns="50800" rIns="50800" bIns="50800" anchor="t" anchorCtr="0">
            <a:noAutofit/>
          </a:bodyPr>
          <a:lstStyle/>
          <a:p>
            <a:pPr marL="603504" lvl="0" indent="-603504" algn="l" rtl="0">
              <a:lnSpc>
                <a:spcPct val="90000"/>
              </a:lnSpc>
              <a:spcBef>
                <a:spcPts val="0"/>
              </a:spcBef>
              <a:spcAft>
                <a:spcPts val="0"/>
              </a:spcAft>
              <a:buClr>
                <a:srgbClr val="FF2600"/>
              </a:buClr>
              <a:buSzPts val="5845"/>
              <a:buFont typeface="Avenir"/>
              <a:buChar char="•"/>
            </a:pPr>
            <a:r>
              <a:rPr lang="en-US" sz="3600" dirty="0">
                <a:solidFill>
                  <a:srgbClr val="FF2600"/>
                </a:solidFill>
                <a:latin typeface="Avenir Book" panose="02000503020000020003" pitchFamily="2" charset="0"/>
                <a:ea typeface="Avenir"/>
                <a:cs typeface="Avenir"/>
                <a:sym typeface="Avenir"/>
              </a:rPr>
              <a:t>All statistical tests are based on assumptions!</a:t>
            </a:r>
            <a:endParaRPr sz="3600" dirty="0">
              <a:latin typeface="Avenir Book" panose="02000503020000020003" pitchFamily="2" charset="0"/>
            </a:endParaRPr>
          </a:p>
          <a:p>
            <a:pPr marL="603504" lvl="0" indent="-603504" algn="l" rtl="0">
              <a:lnSpc>
                <a:spcPct val="90000"/>
              </a:lnSpc>
              <a:spcBef>
                <a:spcPts val="4400"/>
              </a:spcBef>
              <a:spcAft>
                <a:spcPts val="0"/>
              </a:spcAft>
              <a:buClr>
                <a:srgbClr val="FF2600"/>
              </a:buClr>
              <a:buSzPts val="5845"/>
              <a:buFont typeface="Avenir"/>
              <a:buChar char="•"/>
            </a:pPr>
            <a:r>
              <a:rPr lang="en-US" sz="3600" dirty="0">
                <a:solidFill>
                  <a:srgbClr val="FF2600"/>
                </a:solidFill>
                <a:latin typeface="Avenir Book" panose="02000503020000020003" pitchFamily="2" charset="0"/>
                <a:ea typeface="Avenir"/>
                <a:cs typeface="Avenir"/>
                <a:sym typeface="Avenir"/>
              </a:rPr>
              <a:t>All statistics can be wrong</a:t>
            </a:r>
            <a:endParaRPr sz="3600" dirty="0">
              <a:latin typeface="Avenir Book" panose="02000503020000020003" pitchFamily="2" charset="0"/>
            </a:endParaRPr>
          </a:p>
          <a:p>
            <a:pPr marL="603504" lvl="0" indent="-603504" algn="l" rtl="0">
              <a:lnSpc>
                <a:spcPct val="90000"/>
              </a:lnSpc>
              <a:spcBef>
                <a:spcPts val="4400"/>
              </a:spcBef>
              <a:spcAft>
                <a:spcPts val="0"/>
              </a:spcAft>
              <a:buClr>
                <a:srgbClr val="000000"/>
              </a:buClr>
              <a:buSzPts val="5845"/>
              <a:buFont typeface="Avenir"/>
              <a:buChar char="•"/>
            </a:pPr>
            <a:r>
              <a:rPr lang="en-US" sz="3600" dirty="0">
                <a:latin typeface="Avenir Book" panose="02000503020000020003" pitchFamily="2" charset="0"/>
                <a:ea typeface="Avenir"/>
                <a:cs typeface="Avenir"/>
                <a:sym typeface="Avenir"/>
              </a:rPr>
              <a:t>Statistical tests are probabilistic in nature </a:t>
            </a:r>
            <a:endParaRPr sz="3600" dirty="0">
              <a:latin typeface="Avenir Book" panose="02000503020000020003" pitchFamily="2" charset="0"/>
            </a:endParaRPr>
          </a:p>
          <a:p>
            <a:pPr marL="603504" lvl="0" indent="-603504" algn="l" rtl="0">
              <a:lnSpc>
                <a:spcPct val="90000"/>
              </a:lnSpc>
              <a:spcBef>
                <a:spcPts val="4400"/>
              </a:spcBef>
              <a:spcAft>
                <a:spcPts val="0"/>
              </a:spcAft>
              <a:buClr>
                <a:srgbClr val="000000"/>
              </a:buClr>
              <a:buSzPts val="5845"/>
              <a:buFont typeface="Avenir"/>
              <a:buChar char="•"/>
            </a:pPr>
            <a:r>
              <a:rPr lang="en-US" sz="3600" dirty="0">
                <a:latin typeface="Avenir Book" panose="02000503020000020003" pitchFamily="2" charset="0"/>
                <a:ea typeface="Avenir"/>
                <a:cs typeface="Avenir"/>
                <a:sym typeface="Avenir"/>
              </a:rPr>
              <a:t>There is always a chance that the result is wrong (even when all assumptions met perfectly):  </a:t>
            </a:r>
            <a:endParaRPr sz="3600" dirty="0">
              <a:latin typeface="Avenir Book" panose="02000503020000020003" pitchFamily="2" charset="0"/>
            </a:endParaRPr>
          </a:p>
          <a:p>
            <a:pPr marL="1207008" lvl="1" indent="-603504" algn="l" rtl="0">
              <a:lnSpc>
                <a:spcPct val="90000"/>
              </a:lnSpc>
              <a:spcBef>
                <a:spcPts val="4400"/>
              </a:spcBef>
              <a:spcAft>
                <a:spcPts val="0"/>
              </a:spcAft>
              <a:buClr>
                <a:srgbClr val="000000"/>
              </a:buClr>
              <a:buSzPts val="5845"/>
              <a:buFont typeface="Avenir"/>
              <a:buChar char="•"/>
            </a:pPr>
            <a:r>
              <a:rPr lang="en-US" sz="3600" dirty="0">
                <a:latin typeface="Avenir Book" panose="02000503020000020003" pitchFamily="2" charset="0"/>
                <a:ea typeface="Avenir"/>
                <a:cs typeface="Avenir"/>
                <a:sym typeface="Avenir"/>
              </a:rPr>
              <a:t>Either significant result when no difference (Type I), </a:t>
            </a:r>
            <a:endParaRPr sz="3600" dirty="0">
              <a:latin typeface="Avenir Book" panose="02000503020000020003" pitchFamily="2" charset="0"/>
            </a:endParaRPr>
          </a:p>
          <a:p>
            <a:pPr marL="1207008" lvl="1" indent="-603504" algn="l" rtl="0">
              <a:lnSpc>
                <a:spcPct val="90000"/>
              </a:lnSpc>
              <a:spcBef>
                <a:spcPts val="4400"/>
              </a:spcBef>
              <a:spcAft>
                <a:spcPts val="0"/>
              </a:spcAft>
              <a:buClr>
                <a:srgbClr val="000000"/>
              </a:buClr>
              <a:buSzPts val="5845"/>
              <a:buFont typeface="Avenir"/>
              <a:buChar char="•"/>
            </a:pPr>
            <a:r>
              <a:rPr lang="en-US" sz="3600" dirty="0">
                <a:latin typeface="Avenir Book" panose="02000503020000020003" pitchFamily="2" charset="0"/>
                <a:ea typeface="Avenir"/>
                <a:cs typeface="Avenir"/>
                <a:sym typeface="Avenir"/>
              </a:rPr>
              <a:t>Or insignificant results when there is an actual difference (Type II) </a:t>
            </a:r>
            <a:endParaRPr sz="3600" dirty="0">
              <a:latin typeface="Avenir Book" panose="02000503020000020003" pitchFamily="2" charset="0"/>
            </a:endParaRPr>
          </a:p>
        </p:txBody>
      </p:sp>
      <p:sp>
        <p:nvSpPr>
          <p:cNvPr id="693" name="Google Shape;693;p55"/>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Google Shape;736;p58"/>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737" name="Google Shape;737;p58"/>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738" name="Google Shape;738;p58"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739" name="Google Shape;739;p58"/>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740" name="Google Shape;740;p58"/>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41" name="Google Shape;741;p58"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742" name="Google Shape;742;p58"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743" name="Google Shape;743;p58"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744" name="Google Shape;744;p58"/>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grpSp>
        <p:nvGrpSpPr>
          <p:cNvPr id="745" name="Google Shape;745;p58"/>
          <p:cNvGrpSpPr/>
          <p:nvPr/>
        </p:nvGrpSpPr>
        <p:grpSpPr>
          <a:xfrm>
            <a:off x="12259788" y="6813200"/>
            <a:ext cx="11342477" cy="7502939"/>
            <a:chOff x="0" y="0"/>
            <a:chExt cx="11342476" cy="7502937"/>
          </a:xfrm>
        </p:grpSpPr>
        <p:pic>
          <p:nvPicPr>
            <p:cNvPr id="746" name="Google Shape;746;p58" descr="Image"/>
            <p:cNvPicPr preferRelativeResize="0"/>
            <p:nvPr/>
          </p:nvPicPr>
          <p:blipFill rotWithShape="1">
            <a:blip r:embed="rId7">
              <a:alphaModFix/>
            </a:blip>
            <a:srcRect l="16195" r="8054" b="24268"/>
            <a:stretch/>
          </p:blipFill>
          <p:spPr>
            <a:xfrm>
              <a:off x="369265" y="0"/>
              <a:ext cx="10580875" cy="5689746"/>
            </a:xfrm>
            <a:prstGeom prst="rect">
              <a:avLst/>
            </a:prstGeom>
            <a:noFill/>
            <a:ln>
              <a:noFill/>
            </a:ln>
          </p:spPr>
        </p:pic>
        <p:cxnSp>
          <p:nvCxnSpPr>
            <p:cNvPr id="747" name="Google Shape;747;p58"/>
            <p:cNvCxnSpPr/>
            <p:nvPr/>
          </p:nvCxnSpPr>
          <p:spPr>
            <a:xfrm>
              <a:off x="0" y="5798144"/>
              <a:ext cx="11342476" cy="1"/>
            </a:xfrm>
            <a:prstGeom prst="straightConnector1">
              <a:avLst/>
            </a:prstGeom>
            <a:noFill/>
            <a:ln w="25400" cap="flat" cmpd="sng">
              <a:solidFill>
                <a:srgbClr val="000000"/>
              </a:solidFill>
              <a:prstDash val="solid"/>
              <a:miter lim="400000"/>
              <a:headEnd type="none" w="sm" len="sm"/>
              <a:tailEnd type="none" w="sm" len="sm"/>
            </a:ln>
          </p:spPr>
        </p:cxnSp>
        <p:cxnSp>
          <p:nvCxnSpPr>
            <p:cNvPr id="748" name="Google Shape;748;p58"/>
            <p:cNvCxnSpPr/>
            <p:nvPr/>
          </p:nvCxnSpPr>
          <p:spPr>
            <a:xfrm>
              <a:off x="6734929" y="6232936"/>
              <a:ext cx="1270001" cy="1270001"/>
            </a:xfrm>
            <a:prstGeom prst="straightConnector1">
              <a:avLst/>
            </a:prstGeom>
            <a:noFill/>
            <a:ln>
              <a:noFill/>
            </a:ln>
          </p:spPr>
        </p:cxnSp>
        <p:pic>
          <p:nvPicPr>
            <p:cNvPr id="749" name="Google Shape;749;p58" descr="Line Shape"/>
            <p:cNvPicPr preferRelativeResize="0"/>
            <p:nvPr/>
          </p:nvPicPr>
          <p:blipFill rotWithShape="1">
            <a:blip r:embed="rId5">
              <a:alphaModFix/>
            </a:blip>
            <a:srcRect/>
            <a:stretch/>
          </p:blipFill>
          <p:spPr>
            <a:xfrm flipH="1">
              <a:off x="9619356" y="5456988"/>
              <a:ext cx="1321167" cy="365919"/>
            </a:xfrm>
            <a:prstGeom prst="rect">
              <a:avLst/>
            </a:prstGeom>
            <a:noFill/>
            <a:ln>
              <a:noFill/>
            </a:ln>
          </p:spPr>
        </p:pic>
        <p:cxnSp>
          <p:nvCxnSpPr>
            <p:cNvPr id="750" name="Google Shape;750;p58"/>
            <p:cNvCxnSpPr/>
            <p:nvPr/>
          </p:nvCxnSpPr>
          <p:spPr>
            <a:xfrm rot="10800000" flipH="1">
              <a:off x="7308003" y="5650803"/>
              <a:ext cx="1" cy="233581"/>
            </a:xfrm>
            <a:prstGeom prst="straightConnector1">
              <a:avLst/>
            </a:prstGeom>
            <a:noFill/>
            <a:ln w="25400" cap="flat" cmpd="sng">
              <a:solidFill>
                <a:srgbClr val="929292"/>
              </a:solidFill>
              <a:prstDash val="solid"/>
              <a:miter lim="400000"/>
              <a:headEnd type="none" w="sm" len="sm"/>
              <a:tailEnd type="none" w="sm" len="sm"/>
            </a:ln>
          </p:spPr>
        </p:cxnSp>
        <p:cxnSp>
          <p:nvCxnSpPr>
            <p:cNvPr id="751" name="Google Shape;751;p58"/>
            <p:cNvCxnSpPr/>
            <p:nvPr/>
          </p:nvCxnSpPr>
          <p:spPr>
            <a:xfrm>
              <a:off x="3817059" y="6229504"/>
              <a:ext cx="1270001" cy="1270001"/>
            </a:xfrm>
            <a:prstGeom prst="straightConnector1">
              <a:avLst/>
            </a:prstGeom>
            <a:noFill/>
            <a:ln>
              <a:noFill/>
            </a:ln>
          </p:spPr>
        </p:cxnSp>
        <p:cxnSp>
          <p:nvCxnSpPr>
            <p:cNvPr id="752" name="Google Shape;752;p58"/>
            <p:cNvCxnSpPr/>
            <p:nvPr/>
          </p:nvCxnSpPr>
          <p:spPr>
            <a:xfrm rot="10800000" flipH="1">
              <a:off x="4521604" y="5647371"/>
              <a:ext cx="1" cy="233581"/>
            </a:xfrm>
            <a:prstGeom prst="straightConnector1">
              <a:avLst/>
            </a:prstGeom>
            <a:noFill/>
            <a:ln w="25400" cap="flat" cmpd="sng">
              <a:solidFill>
                <a:srgbClr val="929292"/>
              </a:solidFill>
              <a:prstDash val="solid"/>
              <a:miter lim="400000"/>
              <a:headEnd type="none" w="sm" len="sm"/>
              <a:tailEnd type="none" w="sm" len="sm"/>
            </a:ln>
          </p:spPr>
        </p:cxnSp>
        <p:pic>
          <p:nvPicPr>
            <p:cNvPr id="753" name="Google Shape;753;p58" descr="Line Shape"/>
            <p:cNvPicPr preferRelativeResize="0"/>
            <p:nvPr/>
          </p:nvPicPr>
          <p:blipFill rotWithShape="1">
            <a:blip r:embed="rId4">
              <a:alphaModFix/>
            </a:blip>
            <a:srcRect/>
            <a:stretch/>
          </p:blipFill>
          <p:spPr>
            <a:xfrm>
              <a:off x="3650238" y="5452072"/>
              <a:ext cx="1321167" cy="375752"/>
            </a:xfrm>
            <a:prstGeom prst="rect">
              <a:avLst/>
            </a:prstGeom>
            <a:noFill/>
            <a:ln>
              <a:noFill/>
            </a:ln>
          </p:spPr>
        </p:pic>
      </p:grpSp>
      <p:sp>
        <p:nvSpPr>
          <p:cNvPr id="754" name="Google Shape;754;p58"/>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755" name="Google Shape;755;p58"/>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756" name="Google Shape;756;p58"/>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757" name="Google Shape;757;p58"/>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pic>
        <p:nvPicPr>
          <p:cNvPr id="758" name="Google Shape;758;p58" descr="Line Line"/>
          <p:cNvPicPr preferRelativeResize="0"/>
          <p:nvPr/>
        </p:nvPicPr>
        <p:blipFill rotWithShape="1">
          <a:blip r:embed="rId8">
            <a:alphaModFix/>
          </a:blip>
          <a:srcRect/>
          <a:stretch/>
        </p:blipFill>
        <p:spPr>
          <a:xfrm rot="-5400000">
            <a:off x="17035119" y="12206358"/>
            <a:ext cx="867585" cy="143685"/>
          </a:xfrm>
          <a:prstGeom prst="rect">
            <a:avLst/>
          </a:prstGeom>
          <a:noFill/>
          <a:ln>
            <a:noFill/>
          </a:ln>
        </p:spPr>
      </p:pic>
      <p:grpSp>
        <p:nvGrpSpPr>
          <p:cNvPr id="759" name="Google Shape;759;p58"/>
          <p:cNvGrpSpPr/>
          <p:nvPr/>
        </p:nvGrpSpPr>
        <p:grpSpPr>
          <a:xfrm>
            <a:off x="12222161" y="4671863"/>
            <a:ext cx="11884547" cy="2228133"/>
            <a:chOff x="-76" y="0"/>
            <a:chExt cx="11884546" cy="2228132"/>
          </a:xfrm>
        </p:grpSpPr>
        <p:pic>
          <p:nvPicPr>
            <p:cNvPr id="760" name="Google Shape;760;p58" descr="Image"/>
            <p:cNvPicPr preferRelativeResize="0"/>
            <p:nvPr/>
          </p:nvPicPr>
          <p:blipFill rotWithShape="1">
            <a:blip r:embed="rId9">
              <a:alphaModFix/>
            </a:blip>
            <a:srcRect l="10442" t="544" r="10445" b="545"/>
            <a:stretch/>
          </p:blipFill>
          <p:spPr>
            <a:xfrm>
              <a:off x="-76" y="0"/>
              <a:ext cx="2228208" cy="2228132"/>
            </a:xfrm>
            <a:custGeom>
              <a:avLst/>
              <a:gdLst/>
              <a:ahLst/>
              <a:cxnLst/>
              <a:rect l="l" t="t" r="r" b="b"/>
              <a:pathLst>
                <a:path w="19679" h="20595" extrusionOk="0">
                  <a:moveTo>
                    <a:pt x="9839" y="0"/>
                  </a:moveTo>
                  <a:cubicBezTo>
                    <a:pt x="7321" y="0"/>
                    <a:pt x="4803" y="1005"/>
                    <a:pt x="2881" y="3015"/>
                  </a:cubicBezTo>
                  <a:cubicBezTo>
                    <a:pt x="-961" y="7037"/>
                    <a:pt x="-961" y="13557"/>
                    <a:pt x="2881" y="17579"/>
                  </a:cubicBezTo>
                  <a:cubicBezTo>
                    <a:pt x="6724" y="21600"/>
                    <a:pt x="12954" y="21600"/>
                    <a:pt x="16797" y="17579"/>
                  </a:cubicBezTo>
                  <a:cubicBezTo>
                    <a:pt x="20639" y="13557"/>
                    <a:pt x="20639" y="7037"/>
                    <a:pt x="16797" y="3015"/>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761" name="Google Shape;761;p58"/>
            <p:cNvGrpSpPr/>
            <p:nvPr/>
          </p:nvGrpSpPr>
          <p:grpSpPr>
            <a:xfrm>
              <a:off x="3231693" y="479774"/>
              <a:ext cx="1268584" cy="1268584"/>
              <a:chOff x="0" y="0"/>
              <a:chExt cx="1268583" cy="1268583"/>
            </a:xfrm>
          </p:grpSpPr>
          <p:sp>
            <p:nvSpPr>
              <p:cNvPr id="762" name="Google Shape;762;p58"/>
              <p:cNvSpPr/>
              <p:nvPr/>
            </p:nvSpPr>
            <p:spPr>
              <a:xfrm>
                <a:off x="0" y="0"/>
                <a:ext cx="1268583" cy="1268583"/>
              </a:xfrm>
              <a:prstGeom prst="ellipse">
                <a:avLst/>
              </a:prstGeom>
              <a:noFill/>
              <a:ln w="127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3" name="Google Shape;763;p58"/>
              <p:cNvSpPr/>
              <p:nvPr/>
            </p:nvSpPr>
            <p:spPr>
              <a:xfrm>
                <a:off x="371016" y="217274"/>
                <a:ext cx="201222" cy="200310"/>
              </a:xfrm>
              <a:prstGeom prst="ellipse">
                <a:avLst/>
              </a:prstGeom>
              <a:solidFill>
                <a:srgbClr val="ED469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4" name="Google Shape;764;p58"/>
              <p:cNvSpPr/>
              <p:nvPr/>
            </p:nvSpPr>
            <p:spPr>
              <a:xfrm>
                <a:off x="728201" y="140162"/>
                <a:ext cx="201222" cy="200311"/>
              </a:xfrm>
              <a:prstGeom prst="ellipse">
                <a:avLst/>
              </a:prstGeom>
              <a:solidFill>
                <a:srgbClr val="F6A63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5" name="Google Shape;765;p58"/>
              <p:cNvSpPr/>
              <p:nvPr/>
            </p:nvSpPr>
            <p:spPr>
              <a:xfrm>
                <a:off x="173690" y="599868"/>
                <a:ext cx="201222" cy="200311"/>
              </a:xfrm>
              <a:prstGeom prst="ellipse">
                <a:avLst/>
              </a:prstGeom>
              <a:solidFill>
                <a:srgbClr val="EE2B5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6" name="Google Shape;766;p58"/>
              <p:cNvSpPr/>
              <p:nvPr/>
            </p:nvSpPr>
            <p:spPr>
              <a:xfrm>
                <a:off x="876917" y="405074"/>
                <a:ext cx="201222" cy="200311"/>
              </a:xfrm>
              <a:prstGeom prst="ellipse">
                <a:avLst/>
              </a:prstGeom>
              <a:solidFill>
                <a:srgbClr val="9B5DA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7" name="Google Shape;767;p58"/>
              <p:cNvSpPr/>
              <p:nvPr/>
            </p:nvSpPr>
            <p:spPr>
              <a:xfrm>
                <a:off x="424432" y="931529"/>
                <a:ext cx="201222" cy="200310"/>
              </a:xfrm>
              <a:prstGeom prst="ellipse">
                <a:avLst/>
              </a:prstGeom>
              <a:solidFill>
                <a:srgbClr val="FACD09"/>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8" name="Google Shape;768;p58"/>
              <p:cNvSpPr/>
              <p:nvPr/>
            </p:nvSpPr>
            <p:spPr>
              <a:xfrm>
                <a:off x="986244" y="731228"/>
                <a:ext cx="201222" cy="200310"/>
              </a:xfrm>
              <a:prstGeom prst="ellipse">
                <a:avLst/>
              </a:prstGeom>
              <a:solidFill>
                <a:srgbClr val="ABD9D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9" name="Google Shape;769;p58"/>
              <p:cNvSpPr/>
              <p:nvPr/>
            </p:nvSpPr>
            <p:spPr>
              <a:xfrm>
                <a:off x="643918" y="449667"/>
                <a:ext cx="201222" cy="200311"/>
              </a:xfrm>
              <a:prstGeom prst="ellipse">
                <a:avLst/>
              </a:prstGeom>
              <a:solidFill>
                <a:srgbClr val="43C4B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0" name="Google Shape;770;p58"/>
              <p:cNvSpPr/>
              <p:nvPr/>
            </p:nvSpPr>
            <p:spPr>
              <a:xfrm>
                <a:off x="93122" y="362194"/>
                <a:ext cx="201222" cy="200311"/>
              </a:xfrm>
              <a:prstGeom prst="ellipse">
                <a:avLst/>
              </a:prstGeom>
              <a:solidFill>
                <a:srgbClr val="43C4B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1" name="Google Shape;771;p58"/>
              <p:cNvSpPr/>
              <p:nvPr/>
            </p:nvSpPr>
            <p:spPr>
              <a:xfrm>
                <a:off x="715392" y="814252"/>
                <a:ext cx="201222" cy="200311"/>
              </a:xfrm>
              <a:prstGeom prst="ellipse">
                <a:avLst/>
              </a:prstGeom>
              <a:solidFill>
                <a:srgbClr val="EE2B5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2" name="Google Shape;772;p58"/>
              <p:cNvSpPr/>
              <p:nvPr/>
            </p:nvSpPr>
            <p:spPr>
              <a:xfrm>
                <a:off x="444541" y="669986"/>
                <a:ext cx="201222" cy="200311"/>
              </a:xfrm>
              <a:prstGeom prst="ellipse">
                <a:avLst/>
              </a:prstGeom>
              <a:solidFill>
                <a:srgbClr val="9B5DA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773" name="Google Shape;773;p58"/>
            <p:cNvSpPr txBox="1"/>
            <p:nvPr/>
          </p:nvSpPr>
          <p:spPr>
            <a:xfrm>
              <a:off x="5497486" y="504465"/>
              <a:ext cx="6386984"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Depending on your sampling, you might fail to reject H</a:t>
              </a:r>
              <a:r>
                <a:rPr lang="en-US" sz="3200" b="0" i="0" u="none" strike="noStrike" cap="none" baseline="-25000">
                  <a:solidFill>
                    <a:srgbClr val="5E5E5E"/>
                  </a:solidFill>
                  <a:latin typeface="Avenir"/>
                  <a:ea typeface="Avenir"/>
                  <a:cs typeface="Avenir"/>
                  <a:sym typeface="Avenir"/>
                </a:rPr>
                <a:t>0 </a:t>
              </a:r>
              <a:endParaRPr/>
            </a:p>
          </p:txBody>
        </p:sp>
        <p:cxnSp>
          <p:nvCxnSpPr>
            <p:cNvPr id="774" name="Google Shape;774;p58"/>
            <p:cNvCxnSpPr/>
            <p:nvPr/>
          </p:nvCxnSpPr>
          <p:spPr>
            <a:xfrm>
              <a:off x="2416966" y="1114065"/>
              <a:ext cx="632243" cy="1"/>
            </a:xfrm>
            <a:prstGeom prst="straightConnector1">
              <a:avLst/>
            </a:prstGeom>
            <a:noFill/>
            <a:ln w="25400" cap="flat" cmpd="sng">
              <a:solidFill>
                <a:srgbClr val="000000"/>
              </a:solidFill>
              <a:prstDash val="solid"/>
              <a:miter lim="400000"/>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778"/>
        <p:cNvGrpSpPr/>
        <p:nvPr/>
      </p:nvGrpSpPr>
      <p:grpSpPr>
        <a:xfrm>
          <a:off x="0" y="0"/>
          <a:ext cx="0" cy="0"/>
          <a:chOff x="0" y="0"/>
          <a:chExt cx="0" cy="0"/>
        </a:xfrm>
      </p:grpSpPr>
      <p:sp>
        <p:nvSpPr>
          <p:cNvPr id="779" name="Google Shape;779;p59"/>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780" name="Google Shape;780;p59"/>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781" name="Google Shape;781;p59"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782" name="Google Shape;782;p59"/>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783" name="Google Shape;783;p59"/>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84" name="Google Shape;784;p59"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785" name="Google Shape;785;p59"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786" name="Google Shape;786;p59"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787" name="Google Shape;787;p59"/>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pic>
        <p:nvPicPr>
          <p:cNvPr id="788" name="Google Shape;788;p59" descr="Image"/>
          <p:cNvPicPr preferRelativeResize="0"/>
          <p:nvPr/>
        </p:nvPicPr>
        <p:blipFill rotWithShape="1">
          <a:blip r:embed="rId7">
            <a:alphaModFix/>
          </a:blip>
          <a:srcRect l="16195" r="8054" b="24268"/>
          <a:stretch/>
        </p:blipFill>
        <p:spPr>
          <a:xfrm>
            <a:off x="12640682" y="6802883"/>
            <a:ext cx="10580875" cy="5689747"/>
          </a:xfrm>
          <a:prstGeom prst="rect">
            <a:avLst/>
          </a:prstGeom>
          <a:noFill/>
          <a:ln>
            <a:noFill/>
          </a:ln>
        </p:spPr>
      </p:pic>
      <p:cxnSp>
        <p:nvCxnSpPr>
          <p:cNvPr id="789" name="Google Shape;789;p59"/>
          <p:cNvCxnSpPr/>
          <p:nvPr/>
        </p:nvCxnSpPr>
        <p:spPr>
          <a:xfrm>
            <a:off x="12259788" y="12611344"/>
            <a:ext cx="11342477" cy="1"/>
          </a:xfrm>
          <a:prstGeom prst="straightConnector1">
            <a:avLst/>
          </a:prstGeom>
          <a:noFill/>
          <a:ln w="25400" cap="flat" cmpd="sng">
            <a:solidFill>
              <a:srgbClr val="000000"/>
            </a:solidFill>
            <a:prstDash val="solid"/>
            <a:miter lim="400000"/>
            <a:headEnd type="none" w="sm" len="sm"/>
            <a:tailEnd type="none" w="sm" len="sm"/>
          </a:ln>
        </p:spPr>
      </p:cxnSp>
      <p:sp>
        <p:nvSpPr>
          <p:cNvPr id="790" name="Google Shape;790;p59"/>
          <p:cNvSpPr txBox="1"/>
          <p:nvPr/>
        </p:nvSpPr>
        <p:spPr>
          <a:xfrm>
            <a:off x="18994719" y="12785787"/>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91" name="Google Shape;791;p59" descr="Line Shape"/>
          <p:cNvPicPr preferRelativeResize="0"/>
          <p:nvPr/>
        </p:nvPicPr>
        <p:blipFill rotWithShape="1">
          <a:blip r:embed="rId5">
            <a:alphaModFix/>
          </a:blip>
          <a:srcRect/>
          <a:stretch/>
        </p:blipFill>
        <p:spPr>
          <a:xfrm flipH="1">
            <a:off x="21879145" y="12270188"/>
            <a:ext cx="1321168" cy="365920"/>
          </a:xfrm>
          <a:prstGeom prst="rect">
            <a:avLst/>
          </a:prstGeom>
          <a:noFill/>
          <a:ln>
            <a:noFill/>
          </a:ln>
        </p:spPr>
      </p:pic>
      <p:cxnSp>
        <p:nvCxnSpPr>
          <p:cNvPr id="792" name="Google Shape;792;p59"/>
          <p:cNvCxnSpPr/>
          <p:nvPr/>
        </p:nvCxnSpPr>
        <p:spPr>
          <a:xfrm rot="10800000" flipH="1">
            <a:off x="19567792" y="12464003"/>
            <a:ext cx="1" cy="233582"/>
          </a:xfrm>
          <a:prstGeom prst="straightConnector1">
            <a:avLst/>
          </a:prstGeom>
          <a:noFill/>
          <a:ln w="25400" cap="flat" cmpd="sng">
            <a:solidFill>
              <a:srgbClr val="929292"/>
            </a:solidFill>
            <a:prstDash val="solid"/>
            <a:miter lim="400000"/>
            <a:headEnd type="none" w="sm" len="sm"/>
            <a:tailEnd type="none" w="sm" len="sm"/>
          </a:ln>
        </p:spPr>
      </p:cxnSp>
      <p:sp>
        <p:nvSpPr>
          <p:cNvPr id="793" name="Google Shape;793;p59"/>
          <p:cNvSpPr txBox="1"/>
          <p:nvPr/>
        </p:nvSpPr>
        <p:spPr>
          <a:xfrm>
            <a:off x="16076848" y="12782354"/>
            <a:ext cx="1409091"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1.05 s</a:t>
            </a:r>
            <a:endParaRPr/>
          </a:p>
        </p:txBody>
      </p:sp>
      <p:cxnSp>
        <p:nvCxnSpPr>
          <p:cNvPr id="794" name="Google Shape;794;p59"/>
          <p:cNvCxnSpPr/>
          <p:nvPr/>
        </p:nvCxnSpPr>
        <p:spPr>
          <a:xfrm rot="10800000" flipH="1">
            <a:off x="16781394" y="12460571"/>
            <a:ext cx="1" cy="233581"/>
          </a:xfrm>
          <a:prstGeom prst="straightConnector1">
            <a:avLst/>
          </a:prstGeom>
          <a:noFill/>
          <a:ln w="25400" cap="flat" cmpd="sng">
            <a:solidFill>
              <a:srgbClr val="929292"/>
            </a:solidFill>
            <a:prstDash val="solid"/>
            <a:miter lim="400000"/>
            <a:headEnd type="none" w="sm" len="sm"/>
            <a:tailEnd type="none" w="sm" len="sm"/>
          </a:ln>
        </p:spPr>
      </p:cxnSp>
      <p:pic>
        <p:nvPicPr>
          <p:cNvPr id="795" name="Google Shape;795;p59" descr="Line Shape"/>
          <p:cNvPicPr preferRelativeResize="0"/>
          <p:nvPr/>
        </p:nvPicPr>
        <p:blipFill rotWithShape="1">
          <a:blip r:embed="rId4">
            <a:alphaModFix/>
          </a:blip>
          <a:srcRect/>
          <a:stretch/>
        </p:blipFill>
        <p:spPr>
          <a:xfrm>
            <a:off x="15910027" y="12265273"/>
            <a:ext cx="1321167" cy="375751"/>
          </a:xfrm>
          <a:prstGeom prst="rect">
            <a:avLst/>
          </a:prstGeom>
          <a:noFill/>
          <a:ln>
            <a:noFill/>
          </a:ln>
        </p:spPr>
      </p:pic>
      <p:sp>
        <p:nvSpPr>
          <p:cNvPr id="796" name="Google Shape;796;p59"/>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797" name="Google Shape;797;p59"/>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798" name="Google Shape;798;p59"/>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799" name="Google Shape;799;p59"/>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cxnSp>
        <p:nvCxnSpPr>
          <p:cNvPr id="800" name="Google Shape;800;p59"/>
          <p:cNvCxnSpPr/>
          <p:nvPr/>
        </p:nvCxnSpPr>
        <p:spPr>
          <a:xfrm rot="10800000" flipH="1">
            <a:off x="17218492" y="8753330"/>
            <a:ext cx="1" cy="3951585"/>
          </a:xfrm>
          <a:prstGeom prst="straightConnector1">
            <a:avLst/>
          </a:prstGeom>
          <a:noFill/>
          <a:ln w="25400" cap="flat" cmpd="sng">
            <a:solidFill>
              <a:srgbClr val="929292"/>
            </a:solidFill>
            <a:prstDash val="dashDot"/>
            <a:miter lim="400000"/>
            <a:headEnd type="none" w="sm" len="sm"/>
            <a:tailEnd type="none" w="sm" len="sm"/>
          </a:ln>
        </p:spPr>
      </p:cxnSp>
      <p:pic>
        <p:nvPicPr>
          <p:cNvPr id="801" name="Google Shape;801;p59" descr="Line Shape"/>
          <p:cNvPicPr preferRelativeResize="0"/>
          <p:nvPr/>
        </p:nvPicPr>
        <p:blipFill rotWithShape="1">
          <a:blip r:embed="rId8">
            <a:alphaModFix/>
          </a:blip>
          <a:srcRect/>
          <a:stretch/>
        </p:blipFill>
        <p:spPr>
          <a:xfrm>
            <a:off x="17136745" y="9229293"/>
            <a:ext cx="2437912" cy="3438038"/>
          </a:xfrm>
          <a:prstGeom prst="rect">
            <a:avLst/>
          </a:prstGeom>
          <a:noFill/>
          <a:ln>
            <a:noFill/>
          </a:ln>
        </p:spPr>
      </p:pic>
      <p:sp>
        <p:nvSpPr>
          <p:cNvPr id="802" name="Google Shape;802;p59"/>
          <p:cNvSpPr/>
          <p:nvPr/>
        </p:nvSpPr>
        <p:spPr>
          <a:xfrm>
            <a:off x="12891930" y="5968530"/>
            <a:ext cx="4351800" cy="3893242"/>
          </a:xfrm>
          <a:custGeom>
            <a:avLst/>
            <a:gdLst/>
            <a:ahLst/>
            <a:cxnLst/>
            <a:rect l="l" t="t" r="r" b="b"/>
            <a:pathLst>
              <a:path w="21600" h="21600" extrusionOk="0">
                <a:moveTo>
                  <a:pt x="0" y="0"/>
                </a:moveTo>
                <a:cubicBezTo>
                  <a:pt x="3278" y="13274"/>
                  <a:pt x="10478" y="20474"/>
                  <a:pt x="21600" y="21600"/>
                </a:cubicBezTo>
              </a:path>
            </a:pathLst>
          </a:custGeom>
          <a:noFill/>
          <a:ln w="25400" cap="flat" cmpd="sng">
            <a:solidFill>
              <a:srgbClr val="000000"/>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03" name="Google Shape;803;p59"/>
          <p:cNvSpPr txBox="1"/>
          <p:nvPr/>
        </p:nvSpPr>
        <p:spPr>
          <a:xfrm>
            <a:off x="12421878" y="4819203"/>
            <a:ext cx="9533049" cy="1579920"/>
          </a:xfrm>
          <a:prstGeom prst="rect">
            <a:avLst/>
          </a:prstGeom>
          <a:noFill/>
          <a:ln>
            <a:noFill/>
          </a:ln>
        </p:spPr>
        <p:txBody>
          <a:bodyPr spcFirstLastPara="1" wrap="square" lIns="50800" tIns="50800" rIns="50800" bIns="50800" anchor="ctr" anchorCtr="0">
            <a:spAutoFit/>
          </a:bodyPr>
          <a:lstStyle/>
          <a:p>
            <a:pPr lvl="0">
              <a:buClr>
                <a:srgbClr val="5E5E5E"/>
              </a:buClr>
              <a:buSzPts val="3200"/>
            </a:pPr>
            <a:r>
              <a:rPr lang="en-US" sz="3200" dirty="0">
                <a:solidFill>
                  <a:srgbClr val="5E5E5E"/>
                </a:solidFill>
                <a:latin typeface="Avenir"/>
                <a:ea typeface="Avenir"/>
                <a:cs typeface="Avenir"/>
                <a:sym typeface="Avenir"/>
              </a:rPr>
              <a:t>β</a:t>
            </a:r>
            <a:r>
              <a:rPr lang="en-US" sz="3200" b="0" i="0" u="none" strike="noStrike" cap="none" dirty="0">
                <a:solidFill>
                  <a:srgbClr val="5E5E5E"/>
                </a:solidFill>
                <a:latin typeface="Avenir"/>
                <a:ea typeface="Avenir"/>
                <a:cs typeface="Avenir"/>
                <a:sym typeface="Avenir"/>
              </a:rPr>
              <a:t> → the type II error, the probability of not rejecting </a:t>
            </a:r>
            <a:endParaRPr dirty="0"/>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dirty="0">
                <a:solidFill>
                  <a:srgbClr val="5E5E5E"/>
                </a:solidFill>
                <a:latin typeface="Avenir"/>
                <a:ea typeface="Avenir"/>
                <a:cs typeface="Avenir"/>
                <a:sym typeface="Avenir"/>
              </a:rPr>
              <a:t> H</a:t>
            </a:r>
            <a:r>
              <a:rPr lang="en-US" sz="3200" b="0" i="0" u="none" strike="noStrike" cap="none" baseline="-25000" dirty="0">
                <a:solidFill>
                  <a:srgbClr val="5E5E5E"/>
                </a:solidFill>
                <a:latin typeface="Avenir"/>
                <a:ea typeface="Avenir"/>
                <a:cs typeface="Avenir"/>
                <a:sym typeface="Avenir"/>
              </a:rPr>
              <a:t>0</a:t>
            </a:r>
            <a:r>
              <a:rPr lang="en-US" sz="3200" b="0" i="0" u="none" strike="noStrike" cap="none" dirty="0">
                <a:solidFill>
                  <a:srgbClr val="5E5E5E"/>
                </a:solidFill>
                <a:latin typeface="Avenir"/>
                <a:ea typeface="Avenir"/>
                <a:cs typeface="Avenir"/>
                <a:sym typeface="Avenir"/>
              </a:rPr>
              <a:t> when H</a:t>
            </a:r>
            <a:r>
              <a:rPr lang="en-US" sz="3200" b="0" i="0" u="none" strike="noStrike" cap="none" baseline="-25000" dirty="0">
                <a:solidFill>
                  <a:srgbClr val="5E5E5E"/>
                </a:solidFill>
                <a:latin typeface="Avenir"/>
                <a:ea typeface="Avenir"/>
                <a:cs typeface="Avenir"/>
                <a:sym typeface="Avenir"/>
              </a:rPr>
              <a:t>1</a:t>
            </a:r>
            <a:r>
              <a:rPr lang="en-US" sz="3200" b="0" i="0" u="none" strike="noStrike" cap="none" dirty="0">
                <a:solidFill>
                  <a:srgbClr val="5E5E5E"/>
                </a:solidFill>
                <a:latin typeface="Avenir"/>
                <a:ea typeface="Avenir"/>
                <a:cs typeface="Avenir"/>
                <a:sym typeface="Avenir"/>
              </a:rPr>
              <a:t> is correct </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807"/>
        <p:cNvGrpSpPr/>
        <p:nvPr/>
      </p:nvGrpSpPr>
      <p:grpSpPr>
        <a:xfrm>
          <a:off x="0" y="0"/>
          <a:ext cx="0" cy="0"/>
          <a:chOff x="0" y="0"/>
          <a:chExt cx="0" cy="0"/>
        </a:xfrm>
      </p:grpSpPr>
      <p:sp>
        <p:nvSpPr>
          <p:cNvPr id="808" name="Google Shape;808;p60"/>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809" name="Google Shape;809;p60"/>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810" name="Google Shape;810;p60"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811" name="Google Shape;811;p60"/>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812" name="Google Shape;812;p60"/>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813" name="Google Shape;813;p60"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814" name="Google Shape;814;p60"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815" name="Google Shape;815;p60"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816" name="Google Shape;816;p60"/>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pic>
        <p:nvPicPr>
          <p:cNvPr id="817" name="Google Shape;817;p60" descr="Image"/>
          <p:cNvPicPr preferRelativeResize="0"/>
          <p:nvPr/>
        </p:nvPicPr>
        <p:blipFill rotWithShape="1">
          <a:blip r:embed="rId7">
            <a:alphaModFix/>
          </a:blip>
          <a:srcRect l="16195" r="8054" b="24268"/>
          <a:stretch/>
        </p:blipFill>
        <p:spPr>
          <a:xfrm>
            <a:off x="12640682" y="6802883"/>
            <a:ext cx="10580875" cy="5689747"/>
          </a:xfrm>
          <a:prstGeom prst="rect">
            <a:avLst/>
          </a:prstGeom>
          <a:noFill/>
          <a:ln>
            <a:noFill/>
          </a:ln>
        </p:spPr>
      </p:pic>
      <p:cxnSp>
        <p:nvCxnSpPr>
          <p:cNvPr id="818" name="Google Shape;818;p60"/>
          <p:cNvCxnSpPr/>
          <p:nvPr/>
        </p:nvCxnSpPr>
        <p:spPr>
          <a:xfrm>
            <a:off x="12259788" y="12611344"/>
            <a:ext cx="11342477" cy="1"/>
          </a:xfrm>
          <a:prstGeom prst="straightConnector1">
            <a:avLst/>
          </a:prstGeom>
          <a:noFill/>
          <a:ln w="25400" cap="flat" cmpd="sng">
            <a:solidFill>
              <a:srgbClr val="000000"/>
            </a:solidFill>
            <a:prstDash val="solid"/>
            <a:miter lim="400000"/>
            <a:headEnd type="none" w="sm" len="sm"/>
            <a:tailEnd type="none" w="sm" len="sm"/>
          </a:ln>
        </p:spPr>
      </p:cxnSp>
      <p:sp>
        <p:nvSpPr>
          <p:cNvPr id="819" name="Google Shape;819;p60"/>
          <p:cNvSpPr txBox="1"/>
          <p:nvPr/>
        </p:nvSpPr>
        <p:spPr>
          <a:xfrm>
            <a:off x="18994719" y="12785787"/>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820" name="Google Shape;820;p60" descr="Line Shape"/>
          <p:cNvPicPr preferRelativeResize="0"/>
          <p:nvPr/>
        </p:nvPicPr>
        <p:blipFill rotWithShape="1">
          <a:blip r:embed="rId5">
            <a:alphaModFix/>
          </a:blip>
          <a:srcRect/>
          <a:stretch/>
        </p:blipFill>
        <p:spPr>
          <a:xfrm flipH="1">
            <a:off x="21879145" y="12270188"/>
            <a:ext cx="1321168" cy="365920"/>
          </a:xfrm>
          <a:prstGeom prst="rect">
            <a:avLst/>
          </a:prstGeom>
          <a:noFill/>
          <a:ln>
            <a:noFill/>
          </a:ln>
        </p:spPr>
      </p:pic>
      <p:cxnSp>
        <p:nvCxnSpPr>
          <p:cNvPr id="821" name="Google Shape;821;p60"/>
          <p:cNvCxnSpPr/>
          <p:nvPr/>
        </p:nvCxnSpPr>
        <p:spPr>
          <a:xfrm rot="10800000" flipH="1">
            <a:off x="19567792" y="12464003"/>
            <a:ext cx="1" cy="233582"/>
          </a:xfrm>
          <a:prstGeom prst="straightConnector1">
            <a:avLst/>
          </a:prstGeom>
          <a:noFill/>
          <a:ln w="25400" cap="flat" cmpd="sng">
            <a:solidFill>
              <a:srgbClr val="929292"/>
            </a:solidFill>
            <a:prstDash val="solid"/>
            <a:miter lim="400000"/>
            <a:headEnd type="none" w="sm" len="sm"/>
            <a:tailEnd type="none" w="sm" len="sm"/>
          </a:ln>
        </p:spPr>
      </p:cxnSp>
      <p:sp>
        <p:nvSpPr>
          <p:cNvPr id="822" name="Google Shape;822;p60"/>
          <p:cNvSpPr txBox="1"/>
          <p:nvPr/>
        </p:nvSpPr>
        <p:spPr>
          <a:xfrm>
            <a:off x="16076848" y="12782354"/>
            <a:ext cx="1409091"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1.05 s</a:t>
            </a:r>
            <a:endParaRPr/>
          </a:p>
        </p:txBody>
      </p:sp>
      <p:cxnSp>
        <p:nvCxnSpPr>
          <p:cNvPr id="823" name="Google Shape;823;p60"/>
          <p:cNvCxnSpPr/>
          <p:nvPr/>
        </p:nvCxnSpPr>
        <p:spPr>
          <a:xfrm rot="10800000" flipH="1">
            <a:off x="16781394" y="12460571"/>
            <a:ext cx="1" cy="233581"/>
          </a:xfrm>
          <a:prstGeom prst="straightConnector1">
            <a:avLst/>
          </a:prstGeom>
          <a:noFill/>
          <a:ln w="25400" cap="flat" cmpd="sng">
            <a:solidFill>
              <a:srgbClr val="929292"/>
            </a:solidFill>
            <a:prstDash val="solid"/>
            <a:miter lim="400000"/>
            <a:headEnd type="none" w="sm" len="sm"/>
            <a:tailEnd type="none" w="sm" len="sm"/>
          </a:ln>
        </p:spPr>
      </p:cxnSp>
      <p:sp>
        <p:nvSpPr>
          <p:cNvPr id="824" name="Google Shape;824;p60"/>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825" name="Google Shape;825;p60"/>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826" name="Google Shape;826;p60"/>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827" name="Google Shape;827;p60"/>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cxnSp>
        <p:nvCxnSpPr>
          <p:cNvPr id="828" name="Google Shape;828;p60"/>
          <p:cNvCxnSpPr/>
          <p:nvPr/>
        </p:nvCxnSpPr>
        <p:spPr>
          <a:xfrm rot="10800000" flipH="1">
            <a:off x="17218492" y="8753330"/>
            <a:ext cx="1" cy="3951585"/>
          </a:xfrm>
          <a:prstGeom prst="straightConnector1">
            <a:avLst/>
          </a:prstGeom>
          <a:noFill/>
          <a:ln w="25400" cap="flat" cmpd="sng">
            <a:solidFill>
              <a:srgbClr val="929292"/>
            </a:solidFill>
            <a:prstDash val="dashDot"/>
            <a:miter lim="400000"/>
            <a:headEnd type="none" w="sm" len="sm"/>
            <a:tailEnd type="none" w="sm" len="sm"/>
          </a:ln>
        </p:spPr>
      </p:cxnSp>
      <p:pic>
        <p:nvPicPr>
          <p:cNvPr id="829" name="Google Shape;829;p60" descr="Line Shape"/>
          <p:cNvPicPr preferRelativeResize="0"/>
          <p:nvPr/>
        </p:nvPicPr>
        <p:blipFill rotWithShape="1">
          <a:blip r:embed="rId8">
            <a:alphaModFix/>
          </a:blip>
          <a:srcRect/>
          <a:stretch/>
        </p:blipFill>
        <p:spPr>
          <a:xfrm>
            <a:off x="17136745" y="9229293"/>
            <a:ext cx="2437912" cy="3438038"/>
          </a:xfrm>
          <a:prstGeom prst="rect">
            <a:avLst/>
          </a:prstGeom>
          <a:noFill/>
          <a:ln>
            <a:noFill/>
          </a:ln>
        </p:spPr>
      </p:pic>
      <p:sp>
        <p:nvSpPr>
          <p:cNvPr id="830" name="Google Shape;830;p60"/>
          <p:cNvSpPr txBox="1"/>
          <p:nvPr/>
        </p:nvSpPr>
        <p:spPr>
          <a:xfrm>
            <a:off x="12421878" y="4819203"/>
            <a:ext cx="9432345" cy="157992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dirty="0">
                <a:solidFill>
                  <a:srgbClr val="5E5E5E"/>
                </a:solidFill>
                <a:latin typeface="Avenir"/>
                <a:ea typeface="Avenir"/>
                <a:cs typeface="Avenir"/>
                <a:sym typeface="Avenir"/>
              </a:rPr>
              <a:t>β</a:t>
            </a:r>
            <a:r>
              <a:rPr lang="en-US" sz="3200" b="0" i="0" u="none" strike="noStrike" cap="none" dirty="0">
                <a:solidFill>
                  <a:srgbClr val="5E5E5E"/>
                </a:solidFill>
                <a:latin typeface="Avenir"/>
                <a:ea typeface="Avenir"/>
                <a:cs typeface="Avenir"/>
                <a:sym typeface="Avenir"/>
              </a:rPr>
              <a:t> → the type II error, the probability of not rejecting</a:t>
            </a:r>
            <a:endParaRPr dirty="0"/>
          </a:p>
          <a:p>
            <a:pPr marL="0" marR="0" lvl="2" indent="914400" algn="l" rtl="0">
              <a:lnSpc>
                <a:spcPct val="100000"/>
              </a:lnSpc>
              <a:spcBef>
                <a:spcPts val="0"/>
              </a:spcBef>
              <a:spcAft>
                <a:spcPts val="0"/>
              </a:spcAft>
              <a:buClr>
                <a:srgbClr val="5E5E5E"/>
              </a:buClr>
              <a:buSzPts val="3200"/>
              <a:buFont typeface="Avenir"/>
              <a:buNone/>
            </a:pPr>
            <a:r>
              <a:rPr lang="en-US" sz="3200" b="0" i="0" u="none" strike="noStrike" cap="none" dirty="0">
                <a:solidFill>
                  <a:srgbClr val="5E5E5E"/>
                </a:solidFill>
                <a:latin typeface="Avenir"/>
                <a:ea typeface="Avenir"/>
                <a:cs typeface="Avenir"/>
                <a:sym typeface="Avenir"/>
              </a:rPr>
              <a:t>H</a:t>
            </a:r>
            <a:r>
              <a:rPr lang="en-US" sz="3200" b="0" i="0" u="none" strike="noStrike" cap="none" baseline="-25000" dirty="0">
                <a:solidFill>
                  <a:srgbClr val="5E5E5E"/>
                </a:solidFill>
                <a:latin typeface="Avenir"/>
                <a:ea typeface="Avenir"/>
                <a:cs typeface="Avenir"/>
                <a:sym typeface="Avenir"/>
              </a:rPr>
              <a:t>0</a:t>
            </a:r>
            <a:r>
              <a:rPr lang="en-US" sz="3200" b="0" i="0" u="none" strike="noStrike" cap="none" dirty="0">
                <a:solidFill>
                  <a:srgbClr val="5E5E5E"/>
                </a:solidFill>
                <a:latin typeface="Avenir"/>
                <a:ea typeface="Avenir"/>
                <a:cs typeface="Avenir"/>
                <a:sym typeface="Avenir"/>
              </a:rPr>
              <a:t> when H</a:t>
            </a:r>
            <a:r>
              <a:rPr lang="en-US" sz="3200" b="0" i="0" u="none" strike="noStrike" cap="none" baseline="-25000" dirty="0">
                <a:solidFill>
                  <a:srgbClr val="5E5E5E"/>
                </a:solidFill>
                <a:latin typeface="Avenir"/>
                <a:ea typeface="Avenir"/>
                <a:cs typeface="Avenir"/>
                <a:sym typeface="Avenir"/>
              </a:rPr>
              <a:t>1</a:t>
            </a:r>
            <a:r>
              <a:rPr lang="en-US" sz="3200" b="0" i="0" u="none" strike="noStrike" cap="none" dirty="0">
                <a:solidFill>
                  <a:srgbClr val="5E5E5E"/>
                </a:solidFill>
                <a:latin typeface="Avenir"/>
                <a:ea typeface="Avenir"/>
                <a:cs typeface="Avenir"/>
                <a:sym typeface="Avenir"/>
              </a:rPr>
              <a:t> is correct </a:t>
            </a:r>
            <a:endParaRPr dirty="0"/>
          </a:p>
        </p:txBody>
      </p:sp>
      <p:pic>
        <p:nvPicPr>
          <p:cNvPr id="831" name="Google Shape;831;p60" descr="Line Shape"/>
          <p:cNvPicPr preferRelativeResize="0"/>
          <p:nvPr/>
        </p:nvPicPr>
        <p:blipFill rotWithShape="1">
          <a:blip r:embed="rId9">
            <a:alphaModFix/>
          </a:blip>
          <a:srcRect/>
          <a:stretch/>
        </p:blipFill>
        <p:spPr>
          <a:xfrm>
            <a:off x="12521773" y="8375013"/>
            <a:ext cx="4830838" cy="4328042"/>
          </a:xfrm>
          <a:prstGeom prst="rect">
            <a:avLst/>
          </a:prstGeom>
          <a:noFill/>
          <a:ln>
            <a:noFill/>
          </a:ln>
        </p:spPr>
      </p:pic>
      <p:sp>
        <p:nvSpPr>
          <p:cNvPr id="832" name="Google Shape;832;p60"/>
          <p:cNvSpPr txBox="1"/>
          <p:nvPr/>
        </p:nvSpPr>
        <p:spPr>
          <a:xfrm>
            <a:off x="12389012" y="6207796"/>
            <a:ext cx="9950098" cy="1579920"/>
          </a:xfrm>
          <a:prstGeom prst="rect">
            <a:avLst/>
          </a:prstGeom>
          <a:noFill/>
          <a:ln>
            <a:noFill/>
          </a:ln>
        </p:spPr>
        <p:txBody>
          <a:bodyPr spcFirstLastPara="1" wrap="square" lIns="50800" tIns="50800" rIns="50800" bIns="50800" anchor="ctr" anchorCtr="0">
            <a:spAutoFit/>
          </a:bodyPr>
          <a:lstStyle/>
          <a:p>
            <a:pPr lvl="0">
              <a:buClr>
                <a:srgbClr val="5E5E5E"/>
              </a:buClr>
              <a:buSzPts val="3200"/>
            </a:pPr>
            <a:r>
              <a:rPr lang="en-US" sz="3200" b="0" i="0" u="none" strike="noStrike" cap="none" dirty="0">
                <a:solidFill>
                  <a:srgbClr val="5E5E5E"/>
                </a:solidFill>
                <a:latin typeface="Avenir"/>
                <a:ea typeface="Avenir"/>
                <a:cs typeface="Avenir"/>
                <a:sym typeface="Avenir"/>
              </a:rPr>
              <a:t>1- </a:t>
            </a:r>
            <a:r>
              <a:rPr lang="en-US" sz="3200" dirty="0">
                <a:solidFill>
                  <a:srgbClr val="5E5E5E"/>
                </a:solidFill>
                <a:latin typeface="Avenir"/>
                <a:ea typeface="Avenir"/>
                <a:cs typeface="Avenir"/>
                <a:sym typeface="Avenir"/>
              </a:rPr>
              <a:t>β</a:t>
            </a:r>
            <a:r>
              <a:rPr lang="en-US" sz="3200" b="0" i="0" u="none" strike="noStrike" cap="none" dirty="0">
                <a:solidFill>
                  <a:srgbClr val="5E5E5E"/>
                </a:solidFill>
                <a:latin typeface="Avenir"/>
                <a:ea typeface="Avenir"/>
                <a:cs typeface="Avenir"/>
                <a:sym typeface="Avenir"/>
              </a:rPr>
              <a:t> → Power is the probability that we actually detect </a:t>
            </a:r>
            <a:endParaRPr dirty="0"/>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dirty="0">
                <a:solidFill>
                  <a:srgbClr val="5E5E5E"/>
                </a:solidFill>
                <a:latin typeface="Avenir"/>
                <a:ea typeface="Avenir"/>
                <a:cs typeface="Avenir"/>
                <a:sym typeface="Avenir"/>
              </a:rPr>
              <a:t>an effect that exists</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836"/>
        <p:cNvGrpSpPr/>
        <p:nvPr/>
      </p:nvGrpSpPr>
      <p:grpSpPr>
        <a:xfrm>
          <a:off x="0" y="0"/>
          <a:ext cx="0" cy="0"/>
          <a:chOff x="0" y="0"/>
          <a:chExt cx="0" cy="0"/>
        </a:xfrm>
      </p:grpSpPr>
      <p:sp>
        <p:nvSpPr>
          <p:cNvPr id="837" name="Google Shape;837;p61"/>
          <p:cNvSpPr/>
          <p:nvPr/>
        </p:nvSpPr>
        <p:spPr>
          <a:xfrm>
            <a:off x="2073593" y="3787261"/>
            <a:ext cx="8187156" cy="8187156"/>
          </a:xfrm>
          <a:custGeom>
            <a:avLst/>
            <a:gdLst/>
            <a:ahLst/>
            <a:cxnLst/>
            <a:rect l="l" t="t" r="r" b="b"/>
            <a:pathLst>
              <a:path w="21600" h="21600" extrusionOk="0">
                <a:moveTo>
                  <a:pt x="0" y="10800"/>
                </a:moveTo>
                <a:lnTo>
                  <a:pt x="10800" y="21600"/>
                </a:lnTo>
                <a:lnTo>
                  <a:pt x="21600" y="10800"/>
                </a:lnTo>
                <a:lnTo>
                  <a:pt x="10800" y="0"/>
                </a:lnTo>
                <a:close/>
              </a:path>
            </a:pathLst>
          </a:custGeom>
          <a:solidFill>
            <a:srgbClr val="D5D5D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38" name="Google Shape;838;p61"/>
          <p:cNvSpPr/>
          <p:nvPr/>
        </p:nvSpPr>
        <p:spPr>
          <a:xfrm>
            <a:off x="2792336" y="446607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Effect Size (δ) </a:t>
            </a:r>
            <a:endParaRPr/>
          </a:p>
        </p:txBody>
      </p:sp>
      <p:sp>
        <p:nvSpPr>
          <p:cNvPr id="839" name="Google Shape;839;p61"/>
          <p:cNvSpPr/>
          <p:nvPr/>
        </p:nvSpPr>
        <p:spPr>
          <a:xfrm>
            <a:off x="6333362" y="446607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Sample Size (n)</a:t>
            </a:r>
            <a:endParaRPr/>
          </a:p>
        </p:txBody>
      </p:sp>
      <p:sp>
        <p:nvSpPr>
          <p:cNvPr id="840" name="Google Shape;840;p61"/>
          <p:cNvSpPr/>
          <p:nvPr/>
        </p:nvSpPr>
        <p:spPr>
          <a:xfrm>
            <a:off x="2792336" y="794720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Significance Level (⍺)</a:t>
            </a:r>
            <a:endParaRPr/>
          </a:p>
        </p:txBody>
      </p:sp>
      <p:sp>
        <p:nvSpPr>
          <p:cNvPr id="841" name="Google Shape;841;p61"/>
          <p:cNvSpPr/>
          <p:nvPr/>
        </p:nvSpPr>
        <p:spPr>
          <a:xfrm>
            <a:off x="6333362" y="794720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lvl="0" algn="ctr">
              <a:buClr>
                <a:srgbClr val="FFFFFF"/>
              </a:buClr>
              <a:buSzPts val="3200"/>
            </a:pPr>
            <a:r>
              <a:rPr lang="en-US" sz="3200" b="0" i="0" u="none" strike="noStrike" cap="none" dirty="0">
                <a:solidFill>
                  <a:srgbClr val="FFFFFF"/>
                </a:solidFill>
                <a:latin typeface="Avenir"/>
                <a:ea typeface="Avenir"/>
                <a:cs typeface="Avenir"/>
                <a:sym typeface="Avenir"/>
              </a:rPr>
              <a:t>Power (1 − </a:t>
            </a:r>
            <a:r>
              <a:rPr lang="en-US" sz="3200" dirty="0">
                <a:solidFill>
                  <a:schemeClr val="bg1"/>
                </a:solidFill>
                <a:latin typeface="Avenir"/>
                <a:ea typeface="Avenir"/>
                <a:cs typeface="Avenir"/>
                <a:sym typeface="Avenir"/>
              </a:rPr>
              <a:t>β</a:t>
            </a:r>
            <a:r>
              <a:rPr lang="en-US" sz="3200" b="0" i="0" u="none" strike="noStrike" cap="none" dirty="0">
                <a:solidFill>
                  <a:srgbClr val="FFFFFF"/>
                </a:solidFill>
                <a:latin typeface="Avenir"/>
                <a:ea typeface="Avenir"/>
                <a:cs typeface="Avenir"/>
                <a:sym typeface="Avenir"/>
              </a:rPr>
              <a:t>)</a:t>
            </a:r>
            <a:endParaRPr dirty="0"/>
          </a:p>
        </p:txBody>
      </p:sp>
      <p:sp>
        <p:nvSpPr>
          <p:cNvPr id="842" name="Google Shape;842;p61"/>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Power Analysis</a:t>
            </a:r>
            <a:endParaRPr/>
          </a:p>
        </p:txBody>
      </p:sp>
      <p:sp>
        <p:nvSpPr>
          <p:cNvPr id="843" name="Google Shape;843;p61"/>
          <p:cNvSpPr txBox="1">
            <a:spLocks noGrp="1"/>
          </p:cNvSpPr>
          <p:nvPr>
            <p:ph type="body" idx="4294967295"/>
          </p:nvPr>
        </p:nvSpPr>
        <p:spPr>
          <a:xfrm>
            <a:off x="11980863" y="4248150"/>
            <a:ext cx="12403137" cy="8256588"/>
          </a:xfrm>
          <a:prstGeom prst="rect">
            <a:avLst/>
          </a:prstGeom>
          <a:noFill/>
          <a:ln>
            <a:noFill/>
          </a:ln>
        </p:spPr>
        <p:txBody>
          <a:bodyPr spcFirstLastPara="1" wrap="square" lIns="50800" tIns="50800" rIns="50800" bIns="50800" anchor="t" anchorCtr="0">
            <a:normAutofit lnSpcReduction="10000"/>
          </a:bodyPr>
          <a:lstStyle/>
          <a:p>
            <a:pPr marL="536447" lvl="0" indent="-536447" algn="l" rtl="0">
              <a:lnSpc>
                <a:spcPct val="90000"/>
              </a:lnSpc>
              <a:spcBef>
                <a:spcPts val="0"/>
              </a:spcBef>
              <a:spcAft>
                <a:spcPts val="0"/>
              </a:spcAft>
              <a:buClr>
                <a:srgbClr val="000000"/>
              </a:buClr>
              <a:buSzPts val="5196"/>
              <a:buFont typeface="Avenir"/>
              <a:buChar char="•"/>
            </a:pPr>
            <a:r>
              <a:rPr lang="en-US" sz="4224" dirty="0">
                <a:latin typeface="Avenir"/>
                <a:ea typeface="Avenir"/>
                <a:cs typeface="Avenir"/>
                <a:sym typeface="Avenir"/>
              </a:rPr>
              <a:t>The four concepts are linked</a:t>
            </a:r>
            <a:endParaRPr dirty="0"/>
          </a:p>
          <a:p>
            <a:pPr marL="536447" lvl="0" indent="-536447" algn="l" rtl="0">
              <a:lnSpc>
                <a:spcPct val="90000"/>
              </a:lnSpc>
              <a:spcBef>
                <a:spcPts val="3900"/>
              </a:spcBef>
              <a:spcAft>
                <a:spcPts val="0"/>
              </a:spcAft>
              <a:buClr>
                <a:srgbClr val="000000"/>
              </a:buClr>
              <a:buSzPts val="5196"/>
              <a:buFont typeface="Avenir"/>
              <a:buChar char="•"/>
            </a:pPr>
            <a:r>
              <a:rPr lang="en-US" sz="4224" dirty="0">
                <a:latin typeface="Avenir"/>
                <a:ea typeface="Avenir"/>
                <a:cs typeface="Avenir"/>
                <a:sym typeface="Avenir"/>
              </a:rPr>
              <a:t>If we know three, we can work out the forth </a:t>
            </a:r>
            <a:endParaRPr dirty="0"/>
          </a:p>
          <a:p>
            <a:pPr marL="536447" lvl="0" indent="-536447">
              <a:spcBef>
                <a:spcPts val="3900"/>
              </a:spcBef>
              <a:buClr>
                <a:schemeClr val="accent1"/>
              </a:buClr>
              <a:buSzPts val="5166"/>
              <a:buFont typeface="Avenir"/>
              <a:buChar char="•"/>
            </a:pPr>
            <a:r>
              <a:rPr lang="en-US" dirty="0">
                <a:solidFill>
                  <a:schemeClr val="accent1"/>
                </a:solidFill>
              </a:rPr>
              <a:t>Power calculation:</a:t>
            </a:r>
            <a:r>
              <a:rPr lang="en-US" sz="4224" dirty="0">
                <a:latin typeface="Avenir"/>
                <a:ea typeface="Avenir"/>
                <a:cs typeface="Avenir"/>
                <a:sym typeface="Avenir"/>
              </a:rPr>
              <a:t> Aim is to define the probability (1-</a:t>
            </a:r>
            <a:r>
              <a:rPr lang="en-US" sz="4400" dirty="0">
                <a:solidFill>
                  <a:srgbClr val="5E5E5E"/>
                </a:solidFill>
                <a:latin typeface="Avenir"/>
                <a:ea typeface="Avenir"/>
                <a:cs typeface="Avenir"/>
                <a:sym typeface="Avenir"/>
              </a:rPr>
              <a:t> β</a:t>
            </a:r>
            <a:r>
              <a:rPr lang="en-US" sz="4224" dirty="0">
                <a:latin typeface="Avenir"/>
                <a:ea typeface="Avenir"/>
                <a:cs typeface="Avenir"/>
                <a:sym typeface="Avenir"/>
              </a:rPr>
              <a:t>) to detect an effect size of interest (</a:t>
            </a:r>
            <a:r>
              <a:rPr lang="en-US" sz="4224" dirty="0" err="1">
                <a:latin typeface="Avenir"/>
                <a:ea typeface="Avenir"/>
                <a:cs typeface="Avenir"/>
                <a:sym typeface="Avenir"/>
              </a:rPr>
              <a:t>δ</a:t>
            </a:r>
            <a:r>
              <a:rPr lang="en-US" sz="4224" dirty="0">
                <a:latin typeface="Avenir"/>
                <a:ea typeface="Avenir"/>
                <a:cs typeface="Avenir"/>
                <a:sym typeface="Avenir"/>
              </a:rPr>
              <a:t>) at the ⍺ level with a sample size of </a:t>
            </a:r>
            <a:r>
              <a:rPr lang="en-US" i="1" dirty="0">
                <a:latin typeface="Avenir"/>
                <a:ea typeface="Avenir"/>
                <a:cs typeface="Avenir"/>
                <a:sym typeface="Avenir"/>
              </a:rPr>
              <a:t>n</a:t>
            </a:r>
            <a:r>
              <a:rPr lang="en-US" dirty="0">
                <a:latin typeface="Avenir"/>
                <a:ea typeface="Avenir"/>
                <a:cs typeface="Avenir"/>
                <a:sym typeface="Avenir"/>
              </a:rPr>
              <a:t> </a:t>
            </a:r>
            <a:r>
              <a:rPr lang="en-US" sz="4224" dirty="0">
                <a:latin typeface="Avenir"/>
                <a:ea typeface="Avenir"/>
                <a:cs typeface="Avenir"/>
                <a:sym typeface="Avenir"/>
              </a:rPr>
              <a:t>biological replicates </a:t>
            </a:r>
            <a:endParaRPr dirty="0"/>
          </a:p>
          <a:p>
            <a:pPr marL="536447" lvl="0" indent="-536447">
              <a:spcBef>
                <a:spcPts val="3900"/>
              </a:spcBef>
              <a:buClr>
                <a:schemeClr val="accent1"/>
              </a:buClr>
              <a:buSzPts val="5166"/>
              <a:buFont typeface="Avenir"/>
              <a:buChar char="•"/>
            </a:pPr>
            <a:r>
              <a:rPr lang="en-US" dirty="0">
                <a:solidFill>
                  <a:schemeClr val="accent1"/>
                </a:solidFill>
              </a:rPr>
              <a:t>Sample size calculation:</a:t>
            </a:r>
            <a:r>
              <a:rPr lang="en-US" sz="4224" dirty="0">
                <a:latin typeface="Avenir"/>
                <a:ea typeface="Avenir"/>
                <a:cs typeface="Avenir"/>
                <a:sym typeface="Avenir"/>
              </a:rPr>
              <a:t> Aim is to define the sample size (</a:t>
            </a:r>
            <a:r>
              <a:rPr lang="en-US" i="1" dirty="0">
                <a:latin typeface="Avenir"/>
                <a:ea typeface="Avenir"/>
                <a:cs typeface="Avenir"/>
                <a:sym typeface="Avenir"/>
              </a:rPr>
              <a:t>n</a:t>
            </a:r>
            <a:r>
              <a:rPr lang="en-US" sz="4224" dirty="0">
                <a:latin typeface="Avenir"/>
                <a:ea typeface="Avenir"/>
                <a:cs typeface="Avenir"/>
                <a:sym typeface="Avenir"/>
              </a:rPr>
              <a:t>) allowing to detect an effect size of interest (</a:t>
            </a:r>
            <a:r>
              <a:rPr lang="en-US" sz="4224" dirty="0" err="1">
                <a:latin typeface="Avenir"/>
                <a:ea typeface="Avenir"/>
                <a:cs typeface="Avenir"/>
                <a:sym typeface="Avenir"/>
              </a:rPr>
              <a:t>δ</a:t>
            </a:r>
            <a:r>
              <a:rPr lang="en-US" sz="4224" dirty="0">
                <a:latin typeface="Avenir"/>
                <a:ea typeface="Avenir"/>
                <a:cs typeface="Avenir"/>
                <a:sym typeface="Avenir"/>
              </a:rPr>
              <a:t>) at the α level with a given probability (1 − </a:t>
            </a:r>
            <a:r>
              <a:rPr lang="en-US" sz="4400" dirty="0">
                <a:solidFill>
                  <a:srgbClr val="5E5E5E"/>
                </a:solidFill>
                <a:latin typeface="Avenir"/>
                <a:ea typeface="Avenir"/>
                <a:cs typeface="Avenir"/>
                <a:sym typeface="Avenir"/>
              </a:rPr>
              <a:t>β</a:t>
            </a:r>
            <a:r>
              <a:rPr lang="en-US" sz="4224" dirty="0">
                <a:latin typeface="Avenir"/>
                <a:ea typeface="Avenir"/>
                <a:cs typeface="Avenir"/>
                <a:sym typeface="Avenir"/>
              </a:rPr>
              <a:t>).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166" name="Google Shape;166;p24"/>
          <p:cNvSpPr txBox="1">
            <a:spLocks noGrp="1"/>
          </p:cNvSpPr>
          <p:nvPr>
            <p:ph type="body" idx="1"/>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Concepts - Bite size statistics</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aspects of bulk RNA-seq analysis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847"/>
        <p:cNvGrpSpPr/>
        <p:nvPr/>
      </p:nvGrpSpPr>
      <p:grpSpPr>
        <a:xfrm>
          <a:off x="0" y="0"/>
          <a:ext cx="0" cy="0"/>
          <a:chOff x="0" y="0"/>
          <a:chExt cx="0" cy="0"/>
        </a:xfrm>
      </p:grpSpPr>
      <p:sp>
        <p:nvSpPr>
          <p:cNvPr id="848" name="Google Shape;848;p62"/>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Power Analysis in Differential Expression Analysis</a:t>
            </a:r>
            <a:endParaRPr/>
          </a:p>
        </p:txBody>
      </p:sp>
      <p:pic>
        <p:nvPicPr>
          <p:cNvPr id="849" name="Google Shape;849;p62" descr="Image"/>
          <p:cNvPicPr preferRelativeResize="0"/>
          <p:nvPr/>
        </p:nvPicPr>
        <p:blipFill rotWithShape="1">
          <a:blip r:embed="rId3">
            <a:alphaModFix/>
          </a:blip>
          <a:srcRect/>
          <a:stretch/>
        </p:blipFill>
        <p:spPr>
          <a:xfrm>
            <a:off x="6455250" y="2975931"/>
            <a:ext cx="10994339" cy="976072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853"/>
        <p:cNvGrpSpPr/>
        <p:nvPr/>
      </p:nvGrpSpPr>
      <p:grpSpPr>
        <a:xfrm>
          <a:off x="0" y="0"/>
          <a:ext cx="0" cy="0"/>
          <a:chOff x="0" y="0"/>
          <a:chExt cx="0" cy="0"/>
        </a:xfrm>
      </p:grpSpPr>
      <p:sp>
        <p:nvSpPr>
          <p:cNvPr id="854" name="Google Shape;854;p63"/>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855" name="Google Shape;855;p63"/>
          <p:cNvSpPr txBox="1">
            <a:spLocks noGrp="1"/>
          </p:cNvSpPr>
          <p:nvPr>
            <p:ph type="body" idx="1"/>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929292"/>
              </a:buClr>
              <a:buSzPts val="5904"/>
              <a:buFont typeface="Avenir"/>
              <a:buChar char="•"/>
            </a:pPr>
            <a:r>
              <a:rPr lang="en-US">
                <a:solidFill>
                  <a:srgbClr val="929292"/>
                </a:solidFill>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Concepts - Bite size statistics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Statistical aspects of bulk RNA-seq analysis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68EA1-6A4B-6FFD-C444-6E981DE3ACA8}"/>
              </a:ext>
            </a:extLst>
          </p:cNvPr>
          <p:cNvSpPr>
            <a:spLocks noGrp="1"/>
          </p:cNvSpPr>
          <p:nvPr>
            <p:ph type="title"/>
          </p:nvPr>
        </p:nvSpPr>
        <p:spPr/>
        <p:txBody>
          <a:bodyPr/>
          <a:lstStyle/>
          <a:p>
            <a:r>
              <a:rPr lang="en-US" dirty="0"/>
              <a:t>DESEQ2 workflow</a:t>
            </a:r>
          </a:p>
        </p:txBody>
      </p:sp>
      <p:pic>
        <p:nvPicPr>
          <p:cNvPr id="4" name="Picture 3" descr="A blue rectangles with black text&#10;&#10;Description automatically generated">
            <a:extLst>
              <a:ext uri="{FF2B5EF4-FFF2-40B4-BE49-F238E27FC236}">
                <a16:creationId xmlns:a16="http://schemas.microsoft.com/office/drawing/2014/main" id="{4D2CD2E4-1A60-E0F8-E82A-F45BC35016BF}"/>
              </a:ext>
            </a:extLst>
          </p:cNvPr>
          <p:cNvPicPr>
            <a:picLocks noChangeAspect="1"/>
          </p:cNvPicPr>
          <p:nvPr/>
        </p:nvPicPr>
        <p:blipFill>
          <a:blip r:embed="rId2"/>
          <a:stretch>
            <a:fillRect/>
          </a:stretch>
        </p:blipFill>
        <p:spPr>
          <a:xfrm>
            <a:off x="9620250" y="2542166"/>
            <a:ext cx="5143500" cy="9880600"/>
          </a:xfrm>
          <a:prstGeom prst="rect">
            <a:avLst/>
          </a:prstGeom>
        </p:spPr>
      </p:pic>
    </p:spTree>
    <p:extLst>
      <p:ext uri="{BB962C8B-B14F-4D97-AF65-F5344CB8AC3E}">
        <p14:creationId xmlns:p14="http://schemas.microsoft.com/office/powerpoint/2010/main" val="340463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4703A9-D6ED-C2CB-5DF2-514BE7ABE48F}"/>
              </a:ext>
            </a:extLst>
          </p:cNvPr>
          <p:cNvSpPr>
            <a:spLocks noGrp="1"/>
          </p:cNvSpPr>
          <p:nvPr>
            <p:ph type="title"/>
          </p:nvPr>
        </p:nvSpPr>
        <p:spPr/>
        <p:txBody>
          <a:bodyPr/>
          <a:lstStyle/>
          <a:p>
            <a:r>
              <a:rPr lang="en-US" dirty="0" err="1"/>
              <a:t>Normalisation</a:t>
            </a:r>
            <a:endParaRPr lang="en-US" dirty="0"/>
          </a:p>
        </p:txBody>
      </p:sp>
      <p:sp>
        <p:nvSpPr>
          <p:cNvPr id="4" name="Content Placeholder 3">
            <a:extLst>
              <a:ext uri="{FF2B5EF4-FFF2-40B4-BE49-F238E27FC236}">
                <a16:creationId xmlns:a16="http://schemas.microsoft.com/office/drawing/2014/main" id="{C6E76458-BB46-0A81-BEE3-FA3A6A69F24C}"/>
              </a:ext>
            </a:extLst>
          </p:cNvPr>
          <p:cNvSpPr>
            <a:spLocks noGrp="1"/>
          </p:cNvSpPr>
          <p:nvPr>
            <p:ph idx="1"/>
          </p:nvPr>
        </p:nvSpPr>
        <p:spPr>
          <a:xfrm>
            <a:off x="1676400" y="3545633"/>
            <a:ext cx="21031200" cy="8463855"/>
          </a:xfrm>
        </p:spPr>
        <p:txBody>
          <a:bodyPr/>
          <a:lstStyle/>
          <a:p>
            <a:pPr marL="685800" indent="-685800">
              <a:buFont typeface="Arial" panose="020B0604020202020204" pitchFamily="34" charset="0"/>
              <a:buChar char="•"/>
            </a:pPr>
            <a:r>
              <a:rPr lang="en-US" dirty="0"/>
              <a:t>Counting estimates the </a:t>
            </a:r>
            <a:r>
              <a:rPr lang="en-US" b="1" dirty="0">
                <a:solidFill>
                  <a:schemeClr val="tx2"/>
                </a:solidFill>
              </a:rPr>
              <a:t>relative</a:t>
            </a:r>
            <a:r>
              <a:rPr lang="en-US" dirty="0"/>
              <a:t> counts for each gene</a:t>
            </a:r>
          </a:p>
          <a:p>
            <a:pPr marL="685800" indent="-685800">
              <a:buFont typeface="Arial" panose="020B0604020202020204" pitchFamily="34" charset="0"/>
              <a:buChar char="•"/>
            </a:pPr>
            <a:r>
              <a:rPr lang="en-US" dirty="0"/>
              <a:t>Does this </a:t>
            </a:r>
            <a:r>
              <a:rPr lang="en-US" b="1" i="1" dirty="0">
                <a:solidFill>
                  <a:schemeClr val="tx2"/>
                </a:solidFill>
              </a:rPr>
              <a:t>accurately</a:t>
            </a:r>
            <a:r>
              <a:rPr lang="en-US" dirty="0"/>
              <a:t> represent the original population of RNAs?</a:t>
            </a:r>
          </a:p>
          <a:p>
            <a:pPr marL="685800" indent="-685800">
              <a:buFont typeface="Arial" panose="020B0604020202020204" pitchFamily="34" charset="0"/>
              <a:buChar char="•"/>
            </a:pPr>
            <a:r>
              <a:rPr lang="en-US" dirty="0"/>
              <a:t>The relationship between counts and RNA expression is not the same for all genes across all samples</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solidFill>
                  <a:schemeClr val="tx2"/>
                </a:solidFill>
              </a:rPr>
              <a:t>Library Size </a:t>
            </a:r>
            <a:r>
              <a:rPr lang="en-US" dirty="0"/>
              <a:t>– different sequence depth between samples</a:t>
            </a:r>
          </a:p>
          <a:p>
            <a:pPr marL="685800" indent="-685800">
              <a:buFont typeface="Arial" panose="020B0604020202020204" pitchFamily="34" charset="0"/>
              <a:buChar char="•"/>
            </a:pPr>
            <a:r>
              <a:rPr lang="en-US" dirty="0">
                <a:solidFill>
                  <a:schemeClr val="tx2"/>
                </a:solidFill>
              </a:rPr>
              <a:t>Gene properties - </a:t>
            </a:r>
            <a:r>
              <a:rPr lang="en-US" dirty="0"/>
              <a:t>Length, GC content, sequence</a:t>
            </a:r>
          </a:p>
          <a:p>
            <a:pPr marL="685800" indent="-685800">
              <a:buFont typeface="Arial" panose="020B0604020202020204" pitchFamily="34" charset="0"/>
              <a:buChar char="•"/>
            </a:pPr>
            <a:r>
              <a:rPr lang="en-US" dirty="0">
                <a:solidFill>
                  <a:schemeClr val="tx2"/>
                </a:solidFill>
              </a:rPr>
              <a:t>Library composition - </a:t>
            </a:r>
            <a:r>
              <a:rPr lang="en-US" dirty="0"/>
              <a:t>Quantification is relative, changes in relative abundance for one gene will affect the relative abundances of other genes. </a:t>
            </a:r>
            <a:r>
              <a:rPr lang="en-US" dirty="0">
                <a:solidFill>
                  <a:schemeClr val="tx2"/>
                </a:solidFill>
              </a:rPr>
              <a:t>“Composition Bias”</a:t>
            </a:r>
          </a:p>
          <a:p>
            <a:r>
              <a:rPr lang="en-US" dirty="0"/>
              <a:t> </a:t>
            </a:r>
          </a:p>
        </p:txBody>
      </p:sp>
    </p:spTree>
    <p:extLst>
      <p:ext uri="{BB962C8B-B14F-4D97-AF65-F5344CB8AC3E}">
        <p14:creationId xmlns:p14="http://schemas.microsoft.com/office/powerpoint/2010/main" val="2252758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B84D3-BC62-CD28-1EDA-9F33D48C0649}"/>
              </a:ext>
            </a:extLst>
          </p:cNvPr>
          <p:cNvSpPr>
            <a:spLocks noGrp="1"/>
          </p:cNvSpPr>
          <p:nvPr>
            <p:ph type="title"/>
          </p:nvPr>
        </p:nvSpPr>
        <p:spPr/>
        <p:txBody>
          <a:bodyPr/>
          <a:lstStyle/>
          <a:p>
            <a:r>
              <a:rPr lang="en-US" dirty="0"/>
              <a:t>General principles behind </a:t>
            </a:r>
            <a:r>
              <a:rPr lang="en-US" dirty="0" err="1"/>
              <a:t>normalisation</a:t>
            </a:r>
            <a:endParaRPr lang="en-US" dirty="0"/>
          </a:p>
        </p:txBody>
      </p:sp>
      <p:sp>
        <p:nvSpPr>
          <p:cNvPr id="3" name="Content Placeholder 2">
            <a:extLst>
              <a:ext uri="{FF2B5EF4-FFF2-40B4-BE49-F238E27FC236}">
                <a16:creationId xmlns:a16="http://schemas.microsoft.com/office/drawing/2014/main" id="{1152F1FF-9E96-DCF1-F284-F789A792A426}"/>
              </a:ext>
            </a:extLst>
          </p:cNvPr>
          <p:cNvSpPr>
            <a:spLocks noGrp="1"/>
          </p:cNvSpPr>
          <p:nvPr>
            <p:ph idx="1"/>
          </p:nvPr>
        </p:nvSpPr>
        <p:spPr>
          <a:xfrm>
            <a:off x="1676400" y="2107341"/>
            <a:ext cx="21031200" cy="11310789"/>
          </a:xfrm>
        </p:spPr>
        <p:txBody>
          <a:bodyPr/>
          <a:lstStyle/>
          <a:p>
            <a:r>
              <a:rPr lang="en-US" dirty="0"/>
              <a:t>Normalization has two steps</a:t>
            </a:r>
          </a:p>
          <a:p>
            <a:pPr marL="685800" indent="-685800">
              <a:buFont typeface="Arial" panose="020B0604020202020204" pitchFamily="34" charset="0"/>
              <a:buChar char="•"/>
            </a:pPr>
            <a:r>
              <a:rPr lang="en-US" dirty="0"/>
              <a:t>Scaling</a:t>
            </a:r>
          </a:p>
          <a:p>
            <a:pPr marL="1403350" lvl="1" indent="-685800">
              <a:buFont typeface="Arial" panose="020B0604020202020204" pitchFamily="34" charset="0"/>
              <a:buChar char="•"/>
            </a:pPr>
            <a:r>
              <a:rPr lang="en-US" dirty="0"/>
              <a:t>First get size factors or normalization factors</a:t>
            </a:r>
          </a:p>
          <a:p>
            <a:pPr marL="1403350" lvl="1" indent="-685800">
              <a:buFont typeface="Arial" panose="020B0604020202020204" pitchFamily="34" charset="0"/>
              <a:buChar char="•"/>
            </a:pPr>
            <a:r>
              <a:rPr lang="en-US" dirty="0"/>
              <a:t>Usually one size factor per sample</a:t>
            </a:r>
          </a:p>
          <a:p>
            <a:pPr marL="1403350" lvl="1" indent="-685800">
              <a:buFont typeface="Arial" panose="020B0604020202020204" pitchFamily="34" charset="0"/>
              <a:buChar char="•"/>
            </a:pPr>
            <a:r>
              <a:rPr lang="en-US" dirty="0"/>
              <a:t>Scale the counts by dividing the raw counts of a sample with sample specific size factor</a:t>
            </a:r>
          </a:p>
          <a:p>
            <a:pPr marL="685800" indent="-685800">
              <a:buFont typeface="Arial" panose="020B0604020202020204" pitchFamily="34" charset="0"/>
              <a:buChar char="•"/>
            </a:pPr>
            <a:r>
              <a:rPr lang="en-US" dirty="0"/>
              <a:t>Transformation: Transform the data after scaling</a:t>
            </a:r>
          </a:p>
          <a:p>
            <a:pPr marL="1403350" lvl="1" indent="-685800">
              <a:buFont typeface="Arial" panose="020B0604020202020204" pitchFamily="34" charset="0"/>
              <a:buChar char="•"/>
            </a:pPr>
            <a:r>
              <a:rPr lang="en-US" dirty="0"/>
              <a:t>Per million</a:t>
            </a:r>
          </a:p>
          <a:p>
            <a:pPr marL="1403350" lvl="1" indent="-685800">
              <a:buFont typeface="Arial" panose="020B0604020202020204" pitchFamily="34" charset="0"/>
              <a:buChar char="•"/>
            </a:pPr>
            <a:r>
              <a:rPr lang="en-US" dirty="0"/>
              <a:t>log2</a:t>
            </a:r>
          </a:p>
          <a:p>
            <a:pPr marL="1403350" lvl="1" indent="-685800">
              <a:buFont typeface="Arial" panose="020B0604020202020204" pitchFamily="34" charset="0"/>
              <a:buChar char="•"/>
            </a:pPr>
            <a:r>
              <a:rPr lang="en-US" dirty="0"/>
              <a:t>square root transformation</a:t>
            </a:r>
          </a:p>
          <a:p>
            <a:pPr marL="1403350" lvl="1" indent="-685800">
              <a:buFont typeface="Arial" panose="020B0604020202020204" pitchFamily="34" charset="0"/>
              <a:buChar char="•"/>
            </a:pPr>
            <a:r>
              <a:rPr lang="en-US" dirty="0"/>
              <a:t>Pearson residuals (</a:t>
            </a:r>
            <a:r>
              <a:rPr lang="en-US" dirty="0" err="1"/>
              <a:t>eg.</a:t>
            </a:r>
            <a:r>
              <a:rPr lang="en-US" dirty="0"/>
              <a:t> </a:t>
            </a:r>
            <a:r>
              <a:rPr lang="en-US" dirty="0" err="1"/>
              <a:t>sctransform</a:t>
            </a:r>
            <a:r>
              <a:rPr lang="en-US" dirty="0"/>
              <a:t>)</a:t>
            </a:r>
          </a:p>
          <a:p>
            <a:pPr marL="685800" indent="-685800">
              <a:buFont typeface="Arial" panose="020B0604020202020204" pitchFamily="34" charset="0"/>
              <a:buChar char="•"/>
            </a:pPr>
            <a:endParaRPr lang="en-US" dirty="0"/>
          </a:p>
          <a:p>
            <a:r>
              <a:rPr lang="en-US" dirty="0"/>
              <a:t>Normalization removes technical variance but not biological variance</a:t>
            </a:r>
          </a:p>
          <a:p>
            <a:r>
              <a:rPr lang="en-US" dirty="0"/>
              <a:t>Normalization helps in making two samples comparable</a:t>
            </a:r>
          </a:p>
        </p:txBody>
      </p:sp>
    </p:spTree>
    <p:extLst>
      <p:ext uri="{BB962C8B-B14F-4D97-AF65-F5344CB8AC3E}">
        <p14:creationId xmlns:p14="http://schemas.microsoft.com/office/powerpoint/2010/main" val="2154558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50D9195-D895-B0A5-5291-85EB8D9D21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9258" y="1158333"/>
            <a:ext cx="20265483" cy="11399334"/>
          </a:xfrm>
          <a:prstGeom prst="rect">
            <a:avLst/>
          </a:prstGeom>
        </p:spPr>
      </p:pic>
      <p:sp>
        <p:nvSpPr>
          <p:cNvPr id="2" name="Rectangle 1">
            <a:extLst>
              <a:ext uri="{FF2B5EF4-FFF2-40B4-BE49-F238E27FC236}">
                <a16:creationId xmlns:a16="http://schemas.microsoft.com/office/drawing/2014/main" id="{C0FEB34D-E131-EA22-AEA8-97F39359EC32}"/>
              </a:ext>
            </a:extLst>
          </p:cNvPr>
          <p:cNvSpPr/>
          <p:nvPr/>
        </p:nvSpPr>
        <p:spPr>
          <a:xfrm>
            <a:off x="10312400" y="5816600"/>
            <a:ext cx="711200" cy="304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1098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0F1F-1EE8-05EE-34DD-E85C8F78D723}"/>
              </a:ext>
            </a:extLst>
          </p:cNvPr>
          <p:cNvSpPr>
            <a:spLocks noGrp="1"/>
          </p:cNvSpPr>
          <p:nvPr>
            <p:ph type="title"/>
          </p:nvPr>
        </p:nvSpPr>
        <p:spPr/>
        <p:txBody>
          <a:bodyPr/>
          <a:lstStyle/>
          <a:p>
            <a:r>
              <a:rPr lang="en-US" dirty="0"/>
              <a:t>DESeq2 </a:t>
            </a:r>
            <a:r>
              <a:rPr lang="en-US" dirty="0" err="1"/>
              <a:t>Normalisation</a:t>
            </a:r>
            <a:endParaRPr lang="en-US" dirty="0"/>
          </a:p>
        </p:txBody>
      </p:sp>
      <p:sp>
        <p:nvSpPr>
          <p:cNvPr id="3" name="Content Placeholder 2">
            <a:extLst>
              <a:ext uri="{FF2B5EF4-FFF2-40B4-BE49-F238E27FC236}">
                <a16:creationId xmlns:a16="http://schemas.microsoft.com/office/drawing/2014/main" id="{765908C3-B2FA-9BD5-E9C4-ADE8149A2A2E}"/>
              </a:ext>
            </a:extLst>
          </p:cNvPr>
          <p:cNvSpPr>
            <a:spLocks noGrp="1"/>
          </p:cNvSpPr>
          <p:nvPr>
            <p:ph idx="1"/>
          </p:nvPr>
        </p:nvSpPr>
        <p:spPr>
          <a:xfrm>
            <a:off x="1676400" y="2396898"/>
            <a:ext cx="21031200" cy="6186309"/>
          </a:xfrm>
        </p:spPr>
        <p:txBody>
          <a:bodyPr/>
          <a:lstStyle/>
          <a:p>
            <a:pPr marL="914400" indent="-914400">
              <a:buFont typeface="+mj-lt"/>
              <a:buAutoNum type="arabicPeriod"/>
            </a:pPr>
            <a:r>
              <a:rPr lang="en-US" sz="4400" dirty="0"/>
              <a:t>Geometric mean is calculated for each gene across all samples.  </a:t>
            </a:r>
          </a:p>
          <a:p>
            <a:pPr marL="914400" indent="-914400">
              <a:buFont typeface="+mj-lt"/>
              <a:buAutoNum type="arabicPeriod"/>
            </a:pPr>
            <a:r>
              <a:rPr lang="en-US" sz="4400" dirty="0"/>
              <a:t>The counts for a gene in each sample is then divided by this mean. </a:t>
            </a:r>
          </a:p>
          <a:p>
            <a:pPr marL="914400" indent="-914400">
              <a:buFont typeface="+mj-lt"/>
              <a:buAutoNum type="arabicPeriod"/>
            </a:pPr>
            <a:r>
              <a:rPr lang="en-US" sz="4400" dirty="0"/>
              <a:t>The median of these ratios in a sample is the size factor (normalization factor) for that sample.</a:t>
            </a:r>
          </a:p>
          <a:p>
            <a:pPr marL="914400" indent="-914400">
              <a:buFont typeface="+mj-lt"/>
              <a:buAutoNum type="arabicPeriod"/>
            </a:pPr>
            <a:r>
              <a:rPr lang="en-US" sz="4400" dirty="0"/>
              <a:t>DESEq2 normalization corrects for library size and RNA composition bias</a:t>
            </a:r>
          </a:p>
          <a:p>
            <a:pPr marL="914400" indent="-914400">
              <a:buFont typeface="+mj-lt"/>
              <a:buAutoNum type="arabicPeriod"/>
            </a:pPr>
            <a:r>
              <a:rPr lang="en-US" sz="4400" dirty="0"/>
              <a:t>Composition bias: Arises for examples when only a small number of genes are very highly expressed in one sample but not in the other.</a:t>
            </a:r>
          </a:p>
          <a:p>
            <a:pPr marL="914400" indent="-914400">
              <a:buFont typeface="+mj-lt"/>
              <a:buAutoNum type="arabicPeriod"/>
            </a:pPr>
            <a:endParaRPr lang="en-US" sz="4400" dirty="0"/>
          </a:p>
        </p:txBody>
      </p:sp>
      <p:pic>
        <p:nvPicPr>
          <p:cNvPr id="5" name="Graphic 4">
            <a:extLst>
              <a:ext uri="{FF2B5EF4-FFF2-40B4-BE49-F238E27FC236}">
                <a16:creationId xmlns:a16="http://schemas.microsoft.com/office/drawing/2014/main" id="{806F26EB-1421-C41A-19A4-02E620B293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82965" y="7895063"/>
            <a:ext cx="10418070" cy="5351457"/>
          </a:xfrm>
          <a:prstGeom prst="rect">
            <a:avLst/>
          </a:prstGeom>
        </p:spPr>
      </p:pic>
    </p:spTree>
    <p:extLst>
      <p:ext uri="{BB962C8B-B14F-4D97-AF65-F5344CB8AC3E}">
        <p14:creationId xmlns:p14="http://schemas.microsoft.com/office/powerpoint/2010/main" val="3090320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859"/>
        <p:cNvGrpSpPr/>
        <p:nvPr/>
      </p:nvGrpSpPr>
      <p:grpSpPr>
        <a:xfrm>
          <a:off x="0" y="0"/>
          <a:ext cx="0" cy="0"/>
          <a:chOff x="0" y="0"/>
          <a:chExt cx="0" cy="0"/>
        </a:xfrm>
      </p:grpSpPr>
      <p:pic>
        <p:nvPicPr>
          <p:cNvPr id="860" name="Google Shape;860;p64"/>
          <p:cNvPicPr preferRelativeResize="0"/>
          <p:nvPr/>
        </p:nvPicPr>
        <p:blipFill>
          <a:blip r:embed="rId3">
            <a:alphaModFix/>
          </a:blip>
          <a:stretch>
            <a:fillRect/>
          </a:stretch>
        </p:blipFill>
        <p:spPr>
          <a:xfrm>
            <a:off x="7313525" y="5764267"/>
            <a:ext cx="7974050" cy="7383375"/>
          </a:xfrm>
          <a:prstGeom prst="rect">
            <a:avLst/>
          </a:prstGeom>
          <a:noFill/>
          <a:ln>
            <a:noFill/>
          </a:ln>
        </p:spPr>
      </p:pic>
      <p:sp>
        <p:nvSpPr>
          <p:cNvPr id="861" name="Google Shape;861;p64"/>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62" name="Google Shape;862;p64"/>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863" name="Google Shape;863;p64"/>
          <p:cNvSpPr txBox="1"/>
          <p:nvPr/>
        </p:nvSpPr>
        <p:spPr>
          <a:xfrm>
            <a:off x="1206500" y="28105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Linear Modeling</a:t>
            </a:r>
            <a:endParaRPr/>
          </a:p>
        </p:txBody>
      </p:sp>
      <p:pic>
        <p:nvPicPr>
          <p:cNvPr id="864" name="Google Shape;864;p64"/>
          <p:cNvPicPr preferRelativeResize="0"/>
          <p:nvPr/>
        </p:nvPicPr>
        <p:blipFill>
          <a:blip r:embed="rId4">
            <a:alphaModFix/>
          </a:blip>
          <a:stretch>
            <a:fillRect/>
          </a:stretch>
        </p:blipFill>
        <p:spPr>
          <a:xfrm rot="5400000" flipH="1">
            <a:off x="10064412" y="8786887"/>
            <a:ext cx="2761100" cy="1519325"/>
          </a:xfrm>
          <a:prstGeom prst="rect">
            <a:avLst/>
          </a:prstGeom>
          <a:noFill/>
          <a:ln>
            <a:noFill/>
          </a:ln>
        </p:spPr>
      </p:pic>
      <p:pic>
        <p:nvPicPr>
          <p:cNvPr id="865" name="Google Shape;865;p64"/>
          <p:cNvPicPr preferRelativeResize="0"/>
          <p:nvPr/>
        </p:nvPicPr>
        <p:blipFill>
          <a:blip r:embed="rId4">
            <a:alphaModFix/>
          </a:blip>
          <a:stretch>
            <a:fillRect/>
          </a:stretch>
        </p:blipFill>
        <p:spPr>
          <a:xfrm rot="5400000" flipH="1">
            <a:off x="12918762" y="6633812"/>
            <a:ext cx="2761100" cy="15193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872"/>
        <p:cNvGrpSpPr/>
        <p:nvPr/>
      </p:nvGrpSpPr>
      <p:grpSpPr>
        <a:xfrm>
          <a:off x="0" y="0"/>
          <a:ext cx="0" cy="0"/>
          <a:chOff x="0" y="0"/>
          <a:chExt cx="0" cy="0"/>
        </a:xfrm>
      </p:grpSpPr>
      <p:pic>
        <p:nvPicPr>
          <p:cNvPr id="873" name="Google Shape;873;p65" descr="Image"/>
          <p:cNvPicPr preferRelativeResize="0"/>
          <p:nvPr/>
        </p:nvPicPr>
        <p:blipFill rotWithShape="1">
          <a:blip r:embed="rId3">
            <a:alphaModFix/>
          </a:blip>
          <a:srcRect/>
          <a:stretch/>
        </p:blipFill>
        <p:spPr>
          <a:xfrm>
            <a:off x="432817" y="4897147"/>
            <a:ext cx="8941361" cy="6527480"/>
          </a:xfrm>
          <a:prstGeom prst="rect">
            <a:avLst/>
          </a:prstGeom>
          <a:noFill/>
          <a:ln>
            <a:noFill/>
          </a:ln>
        </p:spPr>
      </p:pic>
      <p:sp>
        <p:nvSpPr>
          <p:cNvPr id="874" name="Google Shape;874;p65"/>
          <p:cNvSpPr txBox="1"/>
          <p:nvPr/>
        </p:nvSpPr>
        <p:spPr>
          <a:xfrm>
            <a:off x="9567860" y="4778347"/>
            <a:ext cx="13424060" cy="46101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This plot illustrates some common features of RNA-seq count data:</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a low number of counts associated with a large proportion of genes</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a long right tail due to the lack of any upper limit for expression</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large dynamic range</a:t>
            </a:r>
            <a:endParaRPr/>
          </a:p>
        </p:txBody>
      </p:sp>
      <p:sp>
        <p:nvSpPr>
          <p:cNvPr id="875" name="Google Shape;875;p65"/>
          <p:cNvSpPr txBox="1">
            <a:spLocks noGrp="1"/>
          </p:cNvSpPr>
          <p:nvPr>
            <p:ph type="title" idx="4294967295"/>
          </p:nvPr>
        </p:nvSpPr>
        <p:spPr>
          <a:xfrm>
            <a:off x="1206500" y="1079500"/>
            <a:ext cx="23177500" cy="1433513"/>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76" name="Google Shape;876;p65"/>
          <p:cNvSpPr txBox="1"/>
          <p:nvPr/>
        </p:nvSpPr>
        <p:spPr>
          <a:xfrm>
            <a:off x="9668192" y="9554180"/>
            <a:ext cx="13223396"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Looking at the shape of the histogram, we see that it is not normally distributed.</a:t>
            </a:r>
            <a:endParaRPr/>
          </a:p>
        </p:txBody>
      </p:sp>
      <p:sp>
        <p:nvSpPr>
          <p:cNvPr id="877" name="Google Shape;877;p65"/>
          <p:cNvSpPr txBox="1"/>
          <p:nvPr/>
        </p:nvSpPr>
        <p:spPr>
          <a:xfrm>
            <a:off x="1206500" y="302390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dirty="0">
                <a:solidFill>
                  <a:srgbClr val="5E5E5E"/>
                </a:solidFill>
                <a:latin typeface="Avenir"/>
                <a:ea typeface="Avenir"/>
                <a:cs typeface="Avenir"/>
                <a:sym typeface="Avenir"/>
              </a:rPr>
              <a:t>Characteristics of RNA-seq data</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881"/>
        <p:cNvGrpSpPr/>
        <p:nvPr/>
      </p:nvGrpSpPr>
      <p:grpSpPr>
        <a:xfrm>
          <a:off x="0" y="0"/>
          <a:ext cx="0" cy="0"/>
          <a:chOff x="0" y="0"/>
          <a:chExt cx="0" cy="0"/>
        </a:xfrm>
      </p:grpSpPr>
      <p:sp>
        <p:nvSpPr>
          <p:cNvPr id="882" name="Google Shape;882;p66"/>
          <p:cNvSpPr txBox="1"/>
          <p:nvPr/>
        </p:nvSpPr>
        <p:spPr>
          <a:xfrm>
            <a:off x="9567860" y="5143100"/>
            <a:ext cx="13424060"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To assess the properties of the data we are working with, we can look at the mean-variance relationship.</a:t>
            </a:r>
            <a:endParaRPr/>
          </a:p>
        </p:txBody>
      </p:sp>
      <p:sp>
        <p:nvSpPr>
          <p:cNvPr id="883" name="Google Shape;883;p66"/>
          <p:cNvSpPr txBox="1">
            <a:spLocks noGrp="1"/>
          </p:cNvSpPr>
          <p:nvPr>
            <p:ph type="title" idx="4294967295"/>
          </p:nvPr>
        </p:nvSpPr>
        <p:spPr>
          <a:xfrm>
            <a:off x="1206500" y="1079500"/>
            <a:ext cx="23177500" cy="1433513"/>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84" name="Google Shape;884;p66"/>
          <p:cNvSpPr txBox="1"/>
          <p:nvPr/>
        </p:nvSpPr>
        <p:spPr>
          <a:xfrm>
            <a:off x="9631904" y="9119737"/>
            <a:ext cx="13223396" cy="1968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Essentially, the Negative Binomial is a good approximation for data where the mean &lt; variance, as is the case with RNA-Seq count data.</a:t>
            </a:r>
            <a:endParaRPr/>
          </a:p>
        </p:txBody>
      </p:sp>
      <p:pic>
        <p:nvPicPr>
          <p:cNvPr id="885" name="Google Shape;885;p66" descr="Image"/>
          <p:cNvPicPr preferRelativeResize="0"/>
          <p:nvPr/>
        </p:nvPicPr>
        <p:blipFill rotWithShape="1">
          <a:blip r:embed="rId3">
            <a:alphaModFix/>
          </a:blip>
          <a:srcRect/>
          <a:stretch/>
        </p:blipFill>
        <p:spPr>
          <a:xfrm>
            <a:off x="149452" y="5212408"/>
            <a:ext cx="9067578" cy="6149675"/>
          </a:xfrm>
          <a:prstGeom prst="rect">
            <a:avLst/>
          </a:prstGeom>
          <a:noFill/>
          <a:ln>
            <a:noFill/>
          </a:ln>
        </p:spPr>
      </p:pic>
      <p:sp>
        <p:nvSpPr>
          <p:cNvPr id="886" name="Google Shape;886;p66"/>
          <p:cNvSpPr txBox="1"/>
          <p:nvPr/>
        </p:nvSpPr>
        <p:spPr>
          <a:xfrm>
            <a:off x="9531573" y="6778626"/>
            <a:ext cx="13424058" cy="1968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dirty="0">
                <a:solidFill>
                  <a:srgbClr val="000000"/>
                </a:solidFill>
                <a:latin typeface="Avenir"/>
                <a:ea typeface="Avenir"/>
                <a:cs typeface="Avenir"/>
                <a:sym typeface="Avenir"/>
              </a:rPr>
              <a:t>For the genes with high mean expression, the variance across replicates tends to be greater than the mean (scatter is above the red line).</a:t>
            </a:r>
            <a:endParaRPr dirty="0"/>
          </a:p>
        </p:txBody>
      </p:sp>
      <p:sp>
        <p:nvSpPr>
          <p:cNvPr id="887" name="Google Shape;887;p66"/>
          <p:cNvSpPr txBox="1"/>
          <p:nvPr/>
        </p:nvSpPr>
        <p:spPr>
          <a:xfrm>
            <a:off x="1206500" y="311162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dirty="0">
                <a:solidFill>
                  <a:srgbClr val="5E5E5E"/>
                </a:solidFill>
                <a:latin typeface="Avenir"/>
                <a:ea typeface="Avenir"/>
                <a:cs typeface="Avenir"/>
                <a:sym typeface="Avenir"/>
              </a:rPr>
              <a:t>Characteristics of RNA-seq data</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artoon of a person pulling a magnet&#10;&#10;Description automatically generated">
            <a:extLst>
              <a:ext uri="{FF2B5EF4-FFF2-40B4-BE49-F238E27FC236}">
                <a16:creationId xmlns:a16="http://schemas.microsoft.com/office/drawing/2014/main" id="{D2ADB0C3-6E4D-8A46-5DE9-9B54CCFEBCDC}"/>
              </a:ext>
            </a:extLst>
          </p:cNvPr>
          <p:cNvPicPr>
            <a:picLocks noChangeAspect="1"/>
          </p:cNvPicPr>
          <p:nvPr/>
        </p:nvPicPr>
        <p:blipFill>
          <a:blip r:embed="rId2"/>
          <a:stretch>
            <a:fillRect/>
          </a:stretch>
        </p:blipFill>
        <p:spPr>
          <a:xfrm>
            <a:off x="2424312" y="2014855"/>
            <a:ext cx="19535375" cy="9686290"/>
          </a:xfrm>
          <a:prstGeom prst="rect">
            <a:avLst/>
          </a:prstGeom>
        </p:spPr>
      </p:pic>
    </p:spTree>
    <p:extLst>
      <p:ext uri="{BB962C8B-B14F-4D97-AF65-F5344CB8AC3E}">
        <p14:creationId xmlns:p14="http://schemas.microsoft.com/office/powerpoint/2010/main" val="29909969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919"/>
        <p:cNvGrpSpPr/>
        <p:nvPr/>
      </p:nvGrpSpPr>
      <p:grpSpPr>
        <a:xfrm>
          <a:off x="0" y="0"/>
          <a:ext cx="0" cy="0"/>
          <a:chOff x="0" y="0"/>
          <a:chExt cx="0" cy="0"/>
        </a:xfrm>
      </p:grpSpPr>
      <p:pic>
        <p:nvPicPr>
          <p:cNvPr id="920" name="Google Shape;920;p69"/>
          <p:cNvPicPr preferRelativeResize="0"/>
          <p:nvPr/>
        </p:nvPicPr>
        <p:blipFill>
          <a:blip r:embed="rId3">
            <a:alphaModFix/>
          </a:blip>
          <a:stretch>
            <a:fillRect/>
          </a:stretch>
        </p:blipFill>
        <p:spPr>
          <a:xfrm>
            <a:off x="6560416" y="5592582"/>
            <a:ext cx="8616625" cy="7978356"/>
          </a:xfrm>
          <a:prstGeom prst="rect">
            <a:avLst/>
          </a:prstGeom>
          <a:noFill/>
          <a:ln>
            <a:noFill/>
          </a:ln>
        </p:spPr>
      </p:pic>
      <p:sp>
        <p:nvSpPr>
          <p:cNvPr id="921" name="Google Shape;921;p69"/>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22" name="Google Shape;922;p69"/>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pic>
        <p:nvPicPr>
          <p:cNvPr id="925" name="Google Shape;925;p69"/>
          <p:cNvPicPr preferRelativeResize="0"/>
          <p:nvPr/>
        </p:nvPicPr>
        <p:blipFill>
          <a:blip r:embed="rId4">
            <a:alphaModFix/>
          </a:blip>
          <a:stretch>
            <a:fillRect/>
          </a:stretch>
        </p:blipFill>
        <p:spPr>
          <a:xfrm rot="5400000" flipH="1">
            <a:off x="8148265" y="8106393"/>
            <a:ext cx="5883825" cy="1367325"/>
          </a:xfrm>
          <a:prstGeom prst="rect">
            <a:avLst/>
          </a:prstGeom>
          <a:noFill/>
          <a:ln>
            <a:noFill/>
          </a:ln>
        </p:spPr>
      </p:pic>
      <p:pic>
        <p:nvPicPr>
          <p:cNvPr id="926" name="Google Shape;926;p69"/>
          <p:cNvPicPr preferRelativeResize="0"/>
          <p:nvPr/>
        </p:nvPicPr>
        <p:blipFill>
          <a:blip r:embed="rId5">
            <a:alphaModFix/>
          </a:blip>
          <a:stretch>
            <a:fillRect/>
          </a:stretch>
        </p:blipFill>
        <p:spPr>
          <a:xfrm rot="5400000" flipH="1">
            <a:off x="11322240" y="7973418"/>
            <a:ext cx="5866200" cy="14915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933"/>
        <p:cNvGrpSpPr/>
        <p:nvPr/>
      </p:nvGrpSpPr>
      <p:grpSpPr>
        <a:xfrm>
          <a:off x="0" y="0"/>
          <a:ext cx="0" cy="0"/>
          <a:chOff x="0" y="0"/>
          <a:chExt cx="0" cy="0"/>
        </a:xfrm>
      </p:grpSpPr>
      <p:sp>
        <p:nvSpPr>
          <p:cNvPr id="934" name="Google Shape;934;p70"/>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35" name="Google Shape;935;p70"/>
          <p:cNvSpPr txBox="1"/>
          <p:nvPr/>
        </p:nvSpPr>
        <p:spPr>
          <a:xfrm>
            <a:off x="2904900" y="2828572"/>
            <a:ext cx="18574200" cy="84125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dirty="0">
                <a:solidFill>
                  <a:srgbClr val="000000"/>
                </a:solidFill>
                <a:latin typeface="Avenir"/>
                <a:ea typeface="Avenir"/>
                <a:cs typeface="Avenir"/>
                <a:sym typeface="Avenir"/>
              </a:rPr>
              <a:t>How we estimate dispersion in DESEQ2</a:t>
            </a:r>
            <a:endParaRPr dirty="0"/>
          </a:p>
        </p:txBody>
      </p:sp>
      <p:pic>
        <p:nvPicPr>
          <p:cNvPr id="941" name="Google Shape;941;p70"/>
          <p:cNvPicPr preferRelativeResize="0"/>
          <p:nvPr/>
        </p:nvPicPr>
        <p:blipFill rotWithShape="1">
          <a:blip r:embed="rId3">
            <a:alphaModFix/>
          </a:blip>
          <a:srcRect l="51964"/>
          <a:stretch/>
        </p:blipFill>
        <p:spPr>
          <a:xfrm>
            <a:off x="12192000" y="4004492"/>
            <a:ext cx="8254854" cy="9019788"/>
          </a:xfrm>
          <a:prstGeom prst="rect">
            <a:avLst/>
          </a:prstGeom>
          <a:noFill/>
          <a:ln>
            <a:noFill/>
          </a:ln>
        </p:spPr>
      </p:pic>
      <p:pic>
        <p:nvPicPr>
          <p:cNvPr id="3" name="Picture 2" descr="A blue rectangles with black text&#10;&#10;Description automatically generated">
            <a:extLst>
              <a:ext uri="{FF2B5EF4-FFF2-40B4-BE49-F238E27FC236}">
                <a16:creationId xmlns:a16="http://schemas.microsoft.com/office/drawing/2014/main" id="{30CE006E-B91E-4A83-5F6A-0D02AC9624EA}"/>
              </a:ext>
            </a:extLst>
          </p:cNvPr>
          <p:cNvPicPr>
            <a:picLocks noChangeAspect="1"/>
          </p:cNvPicPr>
          <p:nvPr/>
        </p:nvPicPr>
        <p:blipFill>
          <a:blip r:embed="rId4"/>
          <a:stretch>
            <a:fillRect/>
          </a:stretch>
        </p:blipFill>
        <p:spPr>
          <a:xfrm>
            <a:off x="2795703" y="3959887"/>
            <a:ext cx="4586404" cy="881042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20EA94F9-EF68-7CB4-B81F-D05400DB4B6F}"/>
              </a:ext>
            </a:extLst>
          </p:cNvPr>
          <p:cNvPicPr>
            <a:picLocks noChangeAspect="1"/>
          </p:cNvPicPr>
          <p:nvPr/>
        </p:nvPicPr>
        <p:blipFill>
          <a:blip r:embed="rId2"/>
          <a:stretch>
            <a:fillRect/>
          </a:stretch>
        </p:blipFill>
        <p:spPr>
          <a:xfrm>
            <a:off x="4427505" y="7125624"/>
            <a:ext cx="16423417" cy="6116305"/>
          </a:xfrm>
          <a:prstGeom prst="rect">
            <a:avLst/>
          </a:prstGeom>
        </p:spPr>
      </p:pic>
      <p:pic>
        <p:nvPicPr>
          <p:cNvPr id="5" name="Picture 4" descr="A diagram of a graph&#10;&#10;Description automatically generated with medium confidence">
            <a:extLst>
              <a:ext uri="{FF2B5EF4-FFF2-40B4-BE49-F238E27FC236}">
                <a16:creationId xmlns:a16="http://schemas.microsoft.com/office/drawing/2014/main" id="{344AE583-4271-5405-D181-084B2DC6775F}"/>
              </a:ext>
            </a:extLst>
          </p:cNvPr>
          <p:cNvPicPr>
            <a:picLocks noChangeAspect="1"/>
          </p:cNvPicPr>
          <p:nvPr/>
        </p:nvPicPr>
        <p:blipFill>
          <a:blip r:embed="rId3"/>
          <a:stretch>
            <a:fillRect/>
          </a:stretch>
        </p:blipFill>
        <p:spPr>
          <a:xfrm>
            <a:off x="8412743" y="741695"/>
            <a:ext cx="7558513" cy="6690768"/>
          </a:xfrm>
          <a:prstGeom prst="rect">
            <a:avLst/>
          </a:prstGeom>
        </p:spPr>
      </p:pic>
      <p:sp>
        <p:nvSpPr>
          <p:cNvPr id="6" name="TextBox 5">
            <a:extLst>
              <a:ext uri="{FF2B5EF4-FFF2-40B4-BE49-F238E27FC236}">
                <a16:creationId xmlns:a16="http://schemas.microsoft.com/office/drawing/2014/main" id="{0EC910F3-0048-75F7-DE3B-C6D7E5E48E98}"/>
              </a:ext>
            </a:extLst>
          </p:cNvPr>
          <p:cNvSpPr txBox="1"/>
          <p:nvPr/>
        </p:nvSpPr>
        <p:spPr>
          <a:xfrm>
            <a:off x="1360450" y="2742708"/>
            <a:ext cx="5464097" cy="1200329"/>
          </a:xfrm>
          <a:prstGeom prst="rect">
            <a:avLst/>
          </a:prstGeom>
          <a:noFill/>
        </p:spPr>
        <p:txBody>
          <a:bodyPr wrap="square" rtlCol="0">
            <a:spAutoFit/>
          </a:bodyPr>
          <a:lstStyle/>
          <a:p>
            <a:r>
              <a:rPr lang="en-US" sz="7200" b="1" dirty="0">
                <a:solidFill>
                  <a:schemeClr val="bg2"/>
                </a:solidFill>
              </a:rPr>
              <a:t>Good:</a:t>
            </a:r>
          </a:p>
        </p:txBody>
      </p:sp>
      <p:sp>
        <p:nvSpPr>
          <p:cNvPr id="7" name="TextBox 6">
            <a:extLst>
              <a:ext uri="{FF2B5EF4-FFF2-40B4-BE49-F238E27FC236}">
                <a16:creationId xmlns:a16="http://schemas.microsoft.com/office/drawing/2014/main" id="{F1617E52-7C9E-150B-D7D5-B5A470F6B3C9}"/>
              </a:ext>
            </a:extLst>
          </p:cNvPr>
          <p:cNvSpPr txBox="1"/>
          <p:nvPr/>
        </p:nvSpPr>
        <p:spPr>
          <a:xfrm>
            <a:off x="801029" y="9722111"/>
            <a:ext cx="5464097" cy="1200329"/>
          </a:xfrm>
          <a:prstGeom prst="rect">
            <a:avLst/>
          </a:prstGeom>
          <a:noFill/>
        </p:spPr>
        <p:txBody>
          <a:bodyPr wrap="square" rtlCol="0">
            <a:spAutoFit/>
          </a:bodyPr>
          <a:lstStyle/>
          <a:p>
            <a:r>
              <a:rPr lang="en-US" sz="7200" b="1" dirty="0">
                <a:solidFill>
                  <a:schemeClr val="bg2"/>
                </a:solidFill>
              </a:rPr>
              <a:t>Bad:</a:t>
            </a:r>
          </a:p>
        </p:txBody>
      </p:sp>
    </p:spTree>
    <p:extLst>
      <p:ext uri="{BB962C8B-B14F-4D97-AF65-F5344CB8AC3E}">
        <p14:creationId xmlns:p14="http://schemas.microsoft.com/office/powerpoint/2010/main" val="39712602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961"/>
        <p:cNvGrpSpPr/>
        <p:nvPr/>
      </p:nvGrpSpPr>
      <p:grpSpPr>
        <a:xfrm>
          <a:off x="0" y="0"/>
          <a:ext cx="0" cy="0"/>
          <a:chOff x="0" y="0"/>
          <a:chExt cx="0" cy="0"/>
        </a:xfrm>
      </p:grpSpPr>
      <p:sp>
        <p:nvSpPr>
          <p:cNvPr id="962" name="Google Shape;962;p72"/>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64" name="Google Shape;964;p72"/>
          <p:cNvSpPr txBox="1"/>
          <p:nvPr/>
        </p:nvSpPr>
        <p:spPr>
          <a:xfrm>
            <a:off x="1113775" y="7665250"/>
            <a:ext cx="10595400" cy="4964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counts</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sz="2700" b="1">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ɸ</a:t>
            </a:r>
            <a:r>
              <a:rPr lang="en-US" sz="2700">
                <a:latin typeface="Helvetica Neue"/>
                <a:ea typeface="Helvetica Neue"/>
                <a:cs typeface="Helvetica Neue"/>
                <a:sym typeface="Helvetica Neue"/>
              </a:rPr>
              <a:t> - the “dispersion” (uncertainty) of our model (also estimated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s</a:t>
            </a:r>
            <a:r>
              <a:rPr lang="en-US" sz="2700">
                <a:latin typeface="Helvetica Neue"/>
                <a:ea typeface="Helvetica Neue"/>
                <a:cs typeface="Helvetica Neue"/>
                <a:sym typeface="Helvetica Neue"/>
              </a:rPr>
              <a:t> - scaling factor (sequencing depth and transcript composition)</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p:txBody>
      </p:sp>
      <p:pic>
        <p:nvPicPr>
          <p:cNvPr id="965" name="Google Shape;965;p72"/>
          <p:cNvPicPr preferRelativeResize="0"/>
          <p:nvPr/>
        </p:nvPicPr>
        <p:blipFill>
          <a:blip r:embed="rId3">
            <a:alphaModFix/>
          </a:blip>
          <a:stretch>
            <a:fillRect/>
          </a:stretch>
        </p:blipFill>
        <p:spPr>
          <a:xfrm>
            <a:off x="2049939" y="4093611"/>
            <a:ext cx="6536085" cy="1186550"/>
          </a:xfrm>
          <a:prstGeom prst="rect">
            <a:avLst/>
          </a:prstGeom>
          <a:noFill/>
          <a:ln>
            <a:noFill/>
          </a:ln>
        </p:spPr>
      </p:pic>
      <p:pic>
        <p:nvPicPr>
          <p:cNvPr id="966" name="Google Shape;966;p72"/>
          <p:cNvPicPr preferRelativeResize="0"/>
          <p:nvPr/>
        </p:nvPicPr>
        <p:blipFill>
          <a:blip r:embed="rId4">
            <a:alphaModFix/>
          </a:blip>
          <a:stretch>
            <a:fillRect/>
          </a:stretch>
        </p:blipFill>
        <p:spPr>
          <a:xfrm>
            <a:off x="4232100" y="5404275"/>
            <a:ext cx="2171763" cy="812050"/>
          </a:xfrm>
          <a:prstGeom prst="rect">
            <a:avLst/>
          </a:prstGeom>
          <a:noFill/>
          <a:ln>
            <a:noFill/>
          </a:ln>
        </p:spPr>
      </p:pic>
      <p:sp>
        <p:nvSpPr>
          <p:cNvPr id="967" name="Google Shape;967;p72"/>
          <p:cNvSpPr txBox="1"/>
          <p:nvPr/>
        </p:nvSpPr>
        <p:spPr>
          <a:xfrm>
            <a:off x="12454050" y="3459350"/>
            <a:ext cx="11295600" cy="961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500">
                <a:latin typeface="Helvetica Neue"/>
                <a:ea typeface="Helvetica Neue"/>
                <a:cs typeface="Helvetica Neue"/>
                <a:sym typeface="Helvetica Neue"/>
              </a:rPr>
              <a:t>Summary:</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Use </a:t>
            </a:r>
            <a:r>
              <a:rPr lang="en-US" sz="3500" b="1">
                <a:latin typeface="Helvetica Neue"/>
                <a:ea typeface="Helvetica Neue"/>
                <a:cs typeface="Helvetica Neue"/>
                <a:sym typeface="Helvetica Neue"/>
              </a:rPr>
              <a:t>negative binomial linear regression</a:t>
            </a:r>
            <a:r>
              <a:rPr lang="en-US" sz="3500">
                <a:latin typeface="Helvetica Neue"/>
                <a:ea typeface="Helvetica Neue"/>
                <a:cs typeface="Helvetica Neue"/>
                <a:sym typeface="Helvetica Neue"/>
              </a:rPr>
              <a:t> to model gene expression in RNA-seq</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Calculate </a:t>
            </a:r>
            <a:r>
              <a:rPr lang="en-US" sz="3500" b="1">
                <a:latin typeface="Helvetica Neue"/>
                <a:ea typeface="Helvetica Neue"/>
                <a:cs typeface="Helvetica Neue"/>
                <a:sym typeface="Helvetica Neue"/>
              </a:rPr>
              <a:t>size factors</a:t>
            </a:r>
            <a:r>
              <a:rPr lang="en-US" sz="3500">
                <a:latin typeface="Helvetica Neue"/>
                <a:ea typeface="Helvetica Neue"/>
                <a:cs typeface="Helvetica Neue"/>
                <a:sym typeface="Helvetica Neue"/>
              </a:rPr>
              <a:t> for each sample to account for differences in sequencing depth and transcript composition between samples</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Estimate </a:t>
            </a:r>
            <a:r>
              <a:rPr lang="en-US" sz="3500" b="1">
                <a:latin typeface="Helvetica Neue"/>
                <a:ea typeface="Helvetica Neue"/>
                <a:cs typeface="Helvetica Neue"/>
                <a:sym typeface="Helvetica Neue"/>
              </a:rPr>
              <a:t>dispersion </a:t>
            </a:r>
            <a:r>
              <a:rPr lang="en-US" sz="3500">
                <a:latin typeface="Helvetica Neue"/>
                <a:ea typeface="Helvetica Neue"/>
                <a:cs typeface="Helvetica Neue"/>
                <a:sym typeface="Helvetica Neue"/>
              </a:rPr>
              <a:t>for each gene by “borrowing” information across genes for more precise estimates when sample sizes are small (as is typical in RNA-seq experiments)</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Estimate model </a:t>
            </a:r>
            <a:r>
              <a:rPr lang="en-US" sz="3500" b="1">
                <a:latin typeface="Helvetica Neue"/>
                <a:ea typeface="Helvetica Neue"/>
                <a:cs typeface="Helvetica Neue"/>
                <a:sym typeface="Helvetica Neue"/>
              </a:rPr>
              <a:t>coefficients</a:t>
            </a:r>
            <a:r>
              <a:rPr lang="en-US" sz="3500">
                <a:latin typeface="Helvetica Neue"/>
                <a:ea typeface="Helvetica Neue"/>
                <a:cs typeface="Helvetica Neue"/>
                <a:sym typeface="Helvetica Neue"/>
              </a:rPr>
              <a:t> which are used to define test hypothesis</a:t>
            </a:r>
            <a:r>
              <a:rPr lang="en-US" sz="3500" b="1">
                <a:latin typeface="Helvetica Neue"/>
                <a:ea typeface="Helvetica Neue"/>
                <a:cs typeface="Helvetica Neue"/>
                <a:sym typeface="Helvetica Neue"/>
              </a:rPr>
              <a:t> (𝞫</a:t>
            </a:r>
            <a:r>
              <a:rPr lang="en-US" sz="3500" b="1" baseline="-25000">
                <a:latin typeface="Helvetica Neue"/>
                <a:ea typeface="Helvetica Neue"/>
                <a:cs typeface="Helvetica Neue"/>
                <a:sym typeface="Helvetica Neue"/>
              </a:rPr>
              <a:t>i</a:t>
            </a:r>
            <a:r>
              <a:rPr lang="en-US" sz="3500" b="1">
                <a:latin typeface="Helvetica Neue"/>
                <a:ea typeface="Helvetica Neue"/>
                <a:cs typeface="Helvetica Neue"/>
                <a:sym typeface="Helvetica Neue"/>
              </a:rPr>
              <a:t> = 0)</a:t>
            </a:r>
            <a:endParaRPr sz="3500">
              <a:latin typeface="Helvetica Neue"/>
              <a:ea typeface="Helvetica Neue"/>
              <a:cs typeface="Helvetica Neue"/>
              <a:sym typeface="Helvetica Neue"/>
            </a:endParaRPr>
          </a:p>
        </p:txBody>
      </p:sp>
      <p:pic>
        <p:nvPicPr>
          <p:cNvPr id="968" name="Google Shape;968;p72"/>
          <p:cNvPicPr preferRelativeResize="0"/>
          <p:nvPr/>
        </p:nvPicPr>
        <p:blipFill>
          <a:blip r:embed="rId5">
            <a:alphaModFix/>
          </a:blip>
          <a:stretch>
            <a:fillRect/>
          </a:stretch>
        </p:blipFill>
        <p:spPr>
          <a:xfrm>
            <a:off x="586850" y="6416650"/>
            <a:ext cx="11517344" cy="1133400"/>
          </a:xfrm>
          <a:prstGeom prst="rect">
            <a:avLst/>
          </a:prstGeom>
          <a:noFill/>
          <a:ln>
            <a:noFill/>
          </a:ln>
        </p:spPr>
      </p:pic>
      <p:sp>
        <p:nvSpPr>
          <p:cNvPr id="969" name="Google Shape;969;p72"/>
          <p:cNvSpPr txBox="1"/>
          <p:nvPr/>
        </p:nvSpPr>
        <p:spPr>
          <a:xfrm>
            <a:off x="0" y="13145700"/>
            <a:ext cx="1113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t>Description of DESeq2 model: </a:t>
            </a:r>
            <a:r>
              <a:rPr lang="en-US" sz="2400" u="sng">
                <a:solidFill>
                  <a:schemeClr val="hlink"/>
                </a:solidFill>
                <a:latin typeface="Helvetica Neue"/>
                <a:ea typeface="Helvetica Neue"/>
                <a:cs typeface="Helvetica Neue"/>
                <a:sym typeface="Helvetica Neue"/>
                <a:hlinkClick r:id="rId6"/>
              </a:rPr>
              <a:t>Love, Huber &amp; Anders (2014)</a:t>
            </a:r>
            <a:endParaRPr sz="2400">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A0F3D-4934-73DC-7ACC-F5441E3EC7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018A91-D635-49F3-355A-07003D105F66}"/>
              </a:ext>
            </a:extLst>
          </p:cNvPr>
          <p:cNvSpPr>
            <a:spLocks noGrp="1"/>
          </p:cNvSpPr>
          <p:nvPr>
            <p:ph type="title"/>
          </p:nvPr>
        </p:nvSpPr>
        <p:spPr/>
        <p:txBody>
          <a:bodyPr/>
          <a:lstStyle/>
          <a:p>
            <a:r>
              <a:rPr lang="en-US" dirty="0"/>
              <a:t>DESEQ2 workflow</a:t>
            </a:r>
          </a:p>
        </p:txBody>
      </p:sp>
      <p:pic>
        <p:nvPicPr>
          <p:cNvPr id="4" name="Picture 3" descr="A blue rectangles with black text&#10;&#10;Description automatically generated">
            <a:extLst>
              <a:ext uri="{FF2B5EF4-FFF2-40B4-BE49-F238E27FC236}">
                <a16:creationId xmlns:a16="http://schemas.microsoft.com/office/drawing/2014/main" id="{1D03643D-3A1E-FC42-E626-DE68E7F7C919}"/>
              </a:ext>
            </a:extLst>
          </p:cNvPr>
          <p:cNvPicPr>
            <a:picLocks noChangeAspect="1"/>
          </p:cNvPicPr>
          <p:nvPr/>
        </p:nvPicPr>
        <p:blipFill>
          <a:blip r:embed="rId2"/>
          <a:stretch>
            <a:fillRect/>
          </a:stretch>
        </p:blipFill>
        <p:spPr>
          <a:xfrm>
            <a:off x="9620250" y="2542166"/>
            <a:ext cx="5143500" cy="9880600"/>
          </a:xfrm>
          <a:prstGeom prst="rect">
            <a:avLst/>
          </a:prstGeom>
        </p:spPr>
      </p:pic>
    </p:spTree>
    <p:extLst>
      <p:ext uri="{BB962C8B-B14F-4D97-AF65-F5344CB8AC3E}">
        <p14:creationId xmlns:p14="http://schemas.microsoft.com/office/powerpoint/2010/main" val="1644097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1039"/>
        <p:cNvGrpSpPr/>
        <p:nvPr/>
      </p:nvGrpSpPr>
      <p:grpSpPr>
        <a:xfrm>
          <a:off x="0" y="0"/>
          <a:ext cx="0" cy="0"/>
          <a:chOff x="0" y="0"/>
          <a:chExt cx="0" cy="0"/>
        </a:xfrm>
      </p:grpSpPr>
      <p:pic>
        <p:nvPicPr>
          <p:cNvPr id="1040" name="Google Shape;1040;p82" descr="Image"/>
          <p:cNvPicPr preferRelativeResize="0"/>
          <p:nvPr/>
        </p:nvPicPr>
        <p:blipFill rotWithShape="1">
          <a:blip r:embed="rId3">
            <a:alphaModFix/>
          </a:blip>
          <a:srcRect/>
          <a:stretch/>
        </p:blipFill>
        <p:spPr>
          <a:xfrm>
            <a:off x="2628900" y="4064000"/>
            <a:ext cx="19126199" cy="5588000"/>
          </a:xfrm>
          <a:prstGeom prst="rect">
            <a:avLst/>
          </a:prstGeom>
          <a:noFill/>
          <a:ln>
            <a:noFill/>
          </a:ln>
        </p:spPr>
      </p:pic>
      <p:sp>
        <p:nvSpPr>
          <p:cNvPr id="1041" name="Google Shape;1041;p82"/>
          <p:cNvSpPr txBox="1">
            <a:spLocks noGrp="1"/>
          </p:cNvSpPr>
          <p:nvPr>
            <p:ph type="title" idx="4294967295"/>
          </p:nvPr>
        </p:nvSpPr>
        <p:spPr>
          <a:xfrm>
            <a:off x="1206499" y="952358"/>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P-value Histograms</a:t>
            </a:r>
            <a:endParaRPr dirty="0"/>
          </a:p>
        </p:txBody>
      </p:sp>
      <p:sp>
        <p:nvSpPr>
          <p:cNvPr id="1042" name="Google Shape;1042;p82"/>
          <p:cNvSpPr txBox="1"/>
          <p:nvPr/>
        </p:nvSpPr>
        <p:spPr>
          <a:xfrm>
            <a:off x="2904867" y="3328086"/>
            <a:ext cx="18574267" cy="939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Examples of expected overall distribution </a:t>
            </a:r>
            <a:endParaRPr/>
          </a:p>
        </p:txBody>
      </p:sp>
      <p:sp>
        <p:nvSpPr>
          <p:cNvPr id="1043" name="Google Shape;1043;p82"/>
          <p:cNvSpPr txBox="1"/>
          <p:nvPr/>
        </p:nvSpPr>
        <p:spPr>
          <a:xfrm>
            <a:off x="2904867" y="9853105"/>
            <a:ext cx="18574267" cy="2921001"/>
          </a:xfrm>
          <a:prstGeom prst="rect">
            <a:avLst/>
          </a:prstGeom>
          <a:noFill/>
          <a:ln>
            <a:noFill/>
          </a:ln>
        </p:spPr>
        <p:txBody>
          <a:bodyPr spcFirstLastPara="1" wrap="square" lIns="50800" tIns="50800" rIns="50800" bIns="50800" anchor="ctr" anchorCtr="0">
            <a:spAutoFit/>
          </a:bodyPr>
          <a:lstStyle/>
          <a:p>
            <a:pPr marL="889000" marR="0" lvl="0" indent="-889000" algn="l" rtl="0">
              <a:lnSpc>
                <a:spcPct val="100000"/>
              </a:lnSpc>
              <a:spcBef>
                <a:spcPts val="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the most desirable shape</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very low counts genes usually have large p-values </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do not expect positive tests after correction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1047"/>
        <p:cNvGrpSpPr/>
        <p:nvPr/>
      </p:nvGrpSpPr>
      <p:grpSpPr>
        <a:xfrm>
          <a:off x="0" y="0"/>
          <a:ext cx="0" cy="0"/>
          <a:chOff x="0" y="0"/>
          <a:chExt cx="0" cy="0"/>
        </a:xfrm>
      </p:grpSpPr>
      <p:pic>
        <p:nvPicPr>
          <p:cNvPr id="1048" name="Google Shape;1048;p83" descr="Image"/>
          <p:cNvPicPr preferRelativeResize="0"/>
          <p:nvPr/>
        </p:nvPicPr>
        <p:blipFill rotWithShape="1">
          <a:blip r:embed="rId3">
            <a:alphaModFix/>
          </a:blip>
          <a:srcRect/>
          <a:stretch/>
        </p:blipFill>
        <p:spPr>
          <a:xfrm>
            <a:off x="2381250" y="4083050"/>
            <a:ext cx="19621501" cy="5549900"/>
          </a:xfrm>
          <a:prstGeom prst="rect">
            <a:avLst/>
          </a:prstGeom>
          <a:noFill/>
          <a:ln>
            <a:noFill/>
          </a:ln>
        </p:spPr>
      </p:pic>
      <p:sp>
        <p:nvSpPr>
          <p:cNvPr id="1049" name="Google Shape;1049;p83"/>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P-value Histograms</a:t>
            </a:r>
            <a:endParaRPr dirty="0"/>
          </a:p>
        </p:txBody>
      </p:sp>
      <p:sp>
        <p:nvSpPr>
          <p:cNvPr id="1050" name="Google Shape;1050;p83"/>
          <p:cNvSpPr txBox="1"/>
          <p:nvPr/>
        </p:nvSpPr>
        <p:spPr>
          <a:xfrm>
            <a:off x="2904867" y="3328086"/>
            <a:ext cx="18574267" cy="939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Examples of unexpected overall distribution </a:t>
            </a:r>
            <a:endParaRPr/>
          </a:p>
        </p:txBody>
      </p:sp>
      <p:sp>
        <p:nvSpPr>
          <p:cNvPr id="1051" name="Google Shape;1051;p83"/>
          <p:cNvSpPr txBox="1"/>
          <p:nvPr/>
        </p:nvSpPr>
        <p:spPr>
          <a:xfrm>
            <a:off x="2904867" y="9434005"/>
            <a:ext cx="18574267" cy="3759201"/>
          </a:xfrm>
          <a:prstGeom prst="rect">
            <a:avLst/>
          </a:prstGeom>
          <a:noFill/>
          <a:ln>
            <a:noFill/>
          </a:ln>
        </p:spPr>
        <p:txBody>
          <a:bodyPr spcFirstLastPara="1" wrap="square" lIns="50800" tIns="50800" rIns="50800" bIns="50800" anchor="ctr" anchorCtr="0">
            <a:spAutoFit/>
          </a:bodyPr>
          <a:lstStyle/>
          <a:p>
            <a:pPr marL="889000" marR="0" lvl="0" indent="-889000" algn="l" rtl="0">
              <a:lnSpc>
                <a:spcPct val="100000"/>
              </a:lnSpc>
              <a:spcBef>
                <a:spcPts val="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indicates a batch effect (confounding hidden variables)</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the test statistics may be inappropriate (due to strong correlation structure for instance)</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discrete distribution of p-values : unexpected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1027"/>
        <p:cNvGrpSpPr/>
        <p:nvPr/>
      </p:nvGrpSpPr>
      <p:grpSpPr>
        <a:xfrm>
          <a:off x="0" y="0"/>
          <a:ext cx="0" cy="0"/>
          <a:chOff x="0" y="0"/>
          <a:chExt cx="0" cy="0"/>
        </a:xfrm>
      </p:grpSpPr>
      <p:sp>
        <p:nvSpPr>
          <p:cNvPr id="1028" name="Google Shape;1028;p80"/>
          <p:cNvSpPr txBox="1">
            <a:spLocks noGrp="1"/>
          </p:cNvSpPr>
          <p:nvPr>
            <p:ph type="title" idx="4294967295"/>
          </p:nvPr>
        </p:nvSpPr>
        <p:spPr>
          <a:xfrm>
            <a:off x="128016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Multiplicity Correction</a:t>
            </a:r>
            <a:endParaRPr/>
          </a:p>
        </p:txBody>
      </p:sp>
      <p:sp>
        <p:nvSpPr>
          <p:cNvPr id="1029" name="Google Shape;1029;p80"/>
          <p:cNvSpPr txBox="1">
            <a:spLocks noGrp="1"/>
          </p:cNvSpPr>
          <p:nvPr>
            <p:ph type="body" idx="4294967295"/>
          </p:nvPr>
        </p:nvSpPr>
        <p:spPr>
          <a:xfrm>
            <a:off x="1280160" y="4248150"/>
            <a:ext cx="21971000" cy="825658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 gene with a significance cut-off of α = 0.05, means there is a 5% chance it is a false positive. </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If we test for 20,000 genes for differential expression at α = 0.05, we would expect to find 1,000 genes by chance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If we found 3000 genes to be differentially expressed total, roughly one third of our genes are false positives!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The more genes we test, the more we inflate the false positive rate. This is the multiple testing problem.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1033"/>
        <p:cNvGrpSpPr/>
        <p:nvPr/>
      </p:nvGrpSpPr>
      <p:grpSpPr>
        <a:xfrm>
          <a:off x="0" y="0"/>
          <a:ext cx="0" cy="0"/>
          <a:chOff x="0" y="0"/>
          <a:chExt cx="0" cy="0"/>
        </a:xfrm>
      </p:grpSpPr>
      <p:sp>
        <p:nvSpPr>
          <p:cNvPr id="1034" name="Google Shape;1034;p81"/>
          <p:cNvSpPr txBox="1">
            <a:spLocks noGrp="1"/>
          </p:cNvSpPr>
          <p:nvPr>
            <p:ph type="title" idx="4294967295"/>
          </p:nvPr>
        </p:nvSpPr>
        <p:spPr>
          <a:xfrm>
            <a:off x="100584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Multiplicity Correction</a:t>
            </a:r>
            <a:endParaRPr/>
          </a:p>
        </p:txBody>
      </p:sp>
      <p:sp>
        <p:nvSpPr>
          <p:cNvPr id="1035" name="Google Shape;1035;p81"/>
          <p:cNvSpPr txBox="1">
            <a:spLocks noGrp="1"/>
          </p:cNvSpPr>
          <p:nvPr>
            <p:ph type="body" idx="4294967295"/>
          </p:nvPr>
        </p:nvSpPr>
        <p:spPr>
          <a:xfrm>
            <a:off x="1005840" y="5138738"/>
            <a:ext cx="21971000" cy="5494337"/>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dirty="0">
                <a:latin typeface="Avenir"/>
                <a:ea typeface="Avenir"/>
                <a:cs typeface="Avenir"/>
                <a:sym typeface="Avenir"/>
              </a:rPr>
              <a:t>Bonferroni: The adjusted p-value is calculated by: α </a:t>
            </a:r>
            <a:r>
              <a:rPr lang="en-US" baseline="30000" dirty="0">
                <a:latin typeface="Avenir"/>
                <a:ea typeface="Avenir"/>
                <a:cs typeface="Avenir"/>
                <a:sym typeface="Avenir"/>
              </a:rPr>
              <a:t>k</a:t>
            </a:r>
            <a:r>
              <a:rPr lang="en-US" dirty="0">
                <a:latin typeface="Avenir"/>
                <a:ea typeface="Avenir"/>
                <a:cs typeface="Avenir"/>
                <a:sym typeface="Avenir"/>
              </a:rPr>
              <a:t> (k = total number of tests). This is a very conservative approach</a:t>
            </a:r>
            <a:endParaRPr dirty="0"/>
          </a:p>
          <a:p>
            <a:pPr marL="609600" lvl="0" indent="-609600" algn="l" rtl="0">
              <a:lnSpc>
                <a:spcPct val="90000"/>
              </a:lnSpc>
              <a:spcBef>
                <a:spcPts val="4500"/>
              </a:spcBef>
              <a:spcAft>
                <a:spcPts val="0"/>
              </a:spcAft>
              <a:buClr>
                <a:srgbClr val="000000"/>
              </a:buClr>
              <a:buSzPts val="5904"/>
              <a:buFont typeface="Avenir"/>
              <a:buChar char="•"/>
            </a:pPr>
            <a:r>
              <a:rPr lang="en-US" dirty="0">
                <a:latin typeface="Avenir"/>
                <a:ea typeface="Avenir"/>
                <a:cs typeface="Avenir"/>
                <a:sym typeface="Avenir"/>
              </a:rPr>
              <a:t>FDR/</a:t>
            </a:r>
            <a:r>
              <a:rPr lang="en-US" dirty="0" err="1">
                <a:latin typeface="Avenir"/>
                <a:ea typeface="Avenir"/>
                <a:cs typeface="Avenir"/>
                <a:sym typeface="Avenir"/>
              </a:rPr>
              <a:t>Benjamini</a:t>
            </a:r>
            <a:r>
              <a:rPr lang="en-US" dirty="0">
                <a:latin typeface="Avenir"/>
                <a:ea typeface="Avenir"/>
                <a:cs typeface="Avenir"/>
                <a:sym typeface="Avenir"/>
              </a:rPr>
              <a:t>-Hochberg: </a:t>
            </a:r>
            <a:r>
              <a:rPr lang="en-US" dirty="0" err="1">
                <a:latin typeface="Avenir"/>
                <a:ea typeface="Avenir"/>
                <a:cs typeface="Avenir"/>
                <a:sym typeface="Avenir"/>
              </a:rPr>
              <a:t>Benjamini</a:t>
            </a:r>
            <a:r>
              <a:rPr lang="en-US" dirty="0">
                <a:latin typeface="Avenir"/>
                <a:ea typeface="Avenir"/>
                <a:cs typeface="Avenir"/>
                <a:sym typeface="Avenir"/>
              </a:rPr>
              <a:t> and Hochberg (1995) defined the concept of FDR and created an algorithm to control the expected FDR below a specified level given a list of independent p-values.</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1055"/>
        <p:cNvGrpSpPr/>
        <p:nvPr/>
      </p:nvGrpSpPr>
      <p:grpSpPr>
        <a:xfrm>
          <a:off x="0" y="0"/>
          <a:ext cx="0" cy="0"/>
          <a:chOff x="0" y="0"/>
          <a:chExt cx="0" cy="0"/>
        </a:xfrm>
      </p:grpSpPr>
      <p:sp>
        <p:nvSpPr>
          <p:cNvPr id="1056" name="Google Shape;1056;p84"/>
          <p:cNvSpPr txBox="1">
            <a:spLocks noGrp="1"/>
          </p:cNvSpPr>
          <p:nvPr>
            <p:ph type="title" idx="4294967295"/>
          </p:nvPr>
        </p:nvSpPr>
        <p:spPr>
          <a:xfrm>
            <a:off x="103632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Conclusions</a:t>
            </a:r>
            <a:endParaRPr/>
          </a:p>
        </p:txBody>
      </p:sp>
      <p:sp>
        <p:nvSpPr>
          <p:cNvPr id="1057" name="Google Shape;1057;p84"/>
          <p:cNvSpPr txBox="1">
            <a:spLocks noGrp="1"/>
          </p:cNvSpPr>
          <p:nvPr>
            <p:ph type="body" idx="4294967295"/>
          </p:nvPr>
        </p:nvSpPr>
        <p:spPr>
          <a:xfrm>
            <a:off x="1036320" y="5138738"/>
            <a:ext cx="21971000" cy="5494337"/>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Assumptions assumptions assumptions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77"/>
        <p:cNvGrpSpPr/>
        <p:nvPr/>
      </p:nvGrpSpPr>
      <p:grpSpPr>
        <a:xfrm>
          <a:off x="0" y="0"/>
          <a:ext cx="0" cy="0"/>
          <a:chOff x="0" y="0"/>
          <a:chExt cx="0" cy="0"/>
        </a:xfrm>
      </p:grpSpPr>
      <p:sp>
        <p:nvSpPr>
          <p:cNvPr id="178" name="Google Shape;178;p26"/>
          <p:cNvSpPr txBox="1">
            <a:spLocks noGrp="1"/>
          </p:cNvSpPr>
          <p:nvPr>
            <p:ph type="title" idx="4294967295"/>
          </p:nvPr>
        </p:nvSpPr>
        <p:spPr>
          <a:xfrm>
            <a:off x="1097280" y="1079500"/>
            <a:ext cx="21971000" cy="1433513"/>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Consequences of Poor Experimental Design</a:t>
            </a:r>
            <a:endParaRPr dirty="0"/>
          </a:p>
        </p:txBody>
      </p:sp>
      <p:sp>
        <p:nvSpPr>
          <p:cNvPr id="179" name="Google Shape;179;p26"/>
          <p:cNvSpPr txBox="1">
            <a:spLocks noGrp="1"/>
          </p:cNvSpPr>
          <p:nvPr>
            <p:ph type="body" idx="4294967295"/>
          </p:nvPr>
        </p:nvSpPr>
        <p:spPr>
          <a:xfrm>
            <a:off x="1127760" y="4248150"/>
            <a:ext cx="21971000" cy="8256588"/>
          </a:xfrm>
          <a:prstGeom prst="rect">
            <a:avLst/>
          </a:prstGeom>
          <a:noFill/>
          <a:ln>
            <a:noFill/>
          </a:ln>
        </p:spPr>
        <p:txBody>
          <a:bodyPr spcFirstLastPara="1" wrap="square" lIns="50800" tIns="50800" rIns="50800" bIns="50800" anchor="t" anchorCtr="0">
            <a:normAutofit/>
          </a:bodyPr>
          <a:lstStyle/>
          <a:p>
            <a:pPr marL="0" lvl="0" indent="0" algn="l" rtl="0">
              <a:lnSpc>
                <a:spcPct val="90000"/>
              </a:lnSpc>
              <a:spcBef>
                <a:spcPts val="0"/>
              </a:spcBef>
              <a:spcAft>
                <a:spcPts val="0"/>
              </a:spcAft>
              <a:buNone/>
            </a:pPr>
            <a:r>
              <a:rPr lang="en-US" b="1" dirty="0">
                <a:latin typeface="Avenir"/>
                <a:ea typeface="Avenir"/>
                <a:cs typeface="Avenir"/>
                <a:sym typeface="Avenir"/>
              </a:rPr>
              <a:t>Inability to answer the questions we would like to answer</a:t>
            </a:r>
            <a:endParaRPr b="1" dirty="0">
              <a:latin typeface="Avenir"/>
              <a:ea typeface="Avenir"/>
              <a:cs typeface="Avenir"/>
              <a:sym typeface="Avenir"/>
            </a:endParaRPr>
          </a:p>
          <a:p>
            <a:pPr marL="0" lvl="0" indent="0" algn="l" rtl="0">
              <a:lnSpc>
                <a:spcPct val="90000"/>
              </a:lnSpc>
              <a:spcBef>
                <a:spcPts val="0"/>
              </a:spcBef>
              <a:spcAft>
                <a:spcPts val="0"/>
              </a:spcAft>
              <a:buNone/>
            </a:pPr>
            <a:endParaRPr dirty="0">
              <a:solidFill>
                <a:srgbClr val="0076B9"/>
              </a:solidFill>
              <a:latin typeface="Avenir"/>
              <a:ea typeface="Avenir"/>
              <a:cs typeface="Avenir"/>
              <a:sym typeface="Avenir"/>
            </a:endParaRPr>
          </a:p>
          <a:p>
            <a:pPr marL="1066800" lvl="0" indent="-609600" algn="l" rtl="0">
              <a:lnSpc>
                <a:spcPct val="90000"/>
              </a:lnSpc>
              <a:spcBef>
                <a:spcPts val="0"/>
              </a:spcBef>
              <a:spcAft>
                <a:spcPts val="0"/>
              </a:spcAft>
              <a:buClr>
                <a:srgbClr val="0076B9"/>
              </a:buClr>
              <a:buSzPts val="5904"/>
              <a:buFont typeface="Avenir"/>
              <a:buChar char="•"/>
            </a:pPr>
            <a:r>
              <a:rPr lang="en-US" dirty="0">
                <a:solidFill>
                  <a:srgbClr val="0076B9"/>
                </a:solidFill>
                <a:latin typeface="Avenir"/>
                <a:ea typeface="Avenir"/>
                <a:cs typeface="Avenir"/>
                <a:sym typeface="Avenir"/>
              </a:rPr>
              <a:t>Cost</a:t>
            </a:r>
            <a:r>
              <a:rPr lang="en-US" dirty="0">
                <a:latin typeface="Avenir"/>
                <a:ea typeface="Avenir"/>
                <a:cs typeface="Avenir"/>
                <a:sym typeface="Avenir"/>
              </a:rPr>
              <a:t> of experimentation. </a:t>
            </a:r>
            <a:endParaRPr dirty="0"/>
          </a:p>
          <a:p>
            <a:pPr marL="1066800" lvl="0" indent="-609600" algn="l" rtl="0">
              <a:lnSpc>
                <a:spcPct val="90000"/>
              </a:lnSpc>
              <a:spcBef>
                <a:spcPts val="4500"/>
              </a:spcBef>
              <a:spcAft>
                <a:spcPts val="0"/>
              </a:spcAft>
              <a:buClr>
                <a:srgbClr val="0076B9"/>
              </a:buClr>
              <a:buSzPts val="5904"/>
              <a:buFont typeface="Avenir"/>
              <a:buChar char="•"/>
            </a:pPr>
            <a:r>
              <a:rPr lang="en-US" dirty="0">
                <a:solidFill>
                  <a:srgbClr val="0076B9"/>
                </a:solidFill>
                <a:latin typeface="Avenir"/>
                <a:ea typeface="Avenir"/>
                <a:cs typeface="Avenir"/>
                <a:sym typeface="Avenir"/>
              </a:rPr>
              <a:t>Limited &amp; Precious</a:t>
            </a:r>
            <a:r>
              <a:rPr lang="en-US" dirty="0">
                <a:latin typeface="Avenir"/>
                <a:ea typeface="Avenir"/>
                <a:cs typeface="Avenir"/>
                <a:sym typeface="Avenir"/>
              </a:rPr>
              <a:t> material, esp. clinical samples.</a:t>
            </a:r>
            <a:endParaRPr dirty="0"/>
          </a:p>
          <a:p>
            <a:pPr marL="1066800" lvl="0" indent="-609600" algn="l" rtl="0">
              <a:lnSpc>
                <a:spcPct val="90000"/>
              </a:lnSpc>
              <a:spcBef>
                <a:spcPts val="4500"/>
              </a:spcBef>
              <a:spcAft>
                <a:spcPts val="0"/>
              </a:spcAft>
              <a:buClr>
                <a:srgbClr val="0076B9"/>
              </a:buClr>
              <a:buSzPts val="5904"/>
              <a:buFont typeface="Avenir"/>
              <a:buChar char="•"/>
            </a:pPr>
            <a:r>
              <a:rPr lang="en-US" dirty="0">
                <a:solidFill>
                  <a:srgbClr val="0076B9"/>
                </a:solidFill>
                <a:latin typeface="Avenir"/>
                <a:ea typeface="Avenir"/>
                <a:cs typeface="Avenir"/>
                <a:sym typeface="Avenir"/>
              </a:rPr>
              <a:t>Immortalization</a:t>
            </a:r>
            <a:r>
              <a:rPr lang="en-US" dirty="0">
                <a:latin typeface="Avenir"/>
                <a:ea typeface="Avenir"/>
                <a:cs typeface="Avenir"/>
                <a:sym typeface="Avenir"/>
              </a:rPr>
              <a:t> of data sets in public databases and methods in the literature. Our bad science begets more bad science.</a:t>
            </a:r>
            <a:endParaRPr dirty="0"/>
          </a:p>
          <a:p>
            <a:pPr marL="1066800" lvl="0" indent="-609600" algn="l" rtl="0">
              <a:lnSpc>
                <a:spcPct val="90000"/>
              </a:lnSpc>
              <a:spcBef>
                <a:spcPts val="4500"/>
              </a:spcBef>
              <a:spcAft>
                <a:spcPts val="0"/>
              </a:spcAft>
              <a:buClr>
                <a:srgbClr val="0076B9"/>
              </a:buClr>
              <a:buSzPts val="5904"/>
              <a:buFont typeface="Avenir"/>
              <a:buChar char="•"/>
            </a:pPr>
            <a:r>
              <a:rPr lang="en-US" dirty="0">
                <a:solidFill>
                  <a:srgbClr val="0076B9"/>
                </a:solidFill>
                <a:latin typeface="Avenir"/>
                <a:ea typeface="Avenir"/>
                <a:cs typeface="Avenir"/>
                <a:sym typeface="Avenir"/>
              </a:rPr>
              <a:t>Ethical concerns</a:t>
            </a:r>
            <a:r>
              <a:rPr lang="en-US" dirty="0">
                <a:latin typeface="Avenir"/>
                <a:ea typeface="Avenir"/>
                <a:cs typeface="Avenir"/>
                <a:sym typeface="Avenir"/>
              </a:rPr>
              <a:t> of experimentation: animals and clinical samples.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83"/>
        <p:cNvGrpSpPr/>
        <p:nvPr/>
      </p:nvGrpSpPr>
      <p:grpSpPr>
        <a:xfrm>
          <a:off x="0" y="0"/>
          <a:ext cx="0" cy="0"/>
          <a:chOff x="0" y="0"/>
          <a:chExt cx="0" cy="0"/>
        </a:xfrm>
      </p:grpSpPr>
      <p:sp>
        <p:nvSpPr>
          <p:cNvPr id="184" name="Google Shape;184;p27"/>
          <p:cNvSpPr txBox="1">
            <a:spLocks noGrp="1"/>
          </p:cNvSpPr>
          <p:nvPr>
            <p:ph type="title" idx="4294967295"/>
          </p:nvPr>
        </p:nvSpPr>
        <p:spPr>
          <a:xfrm>
            <a:off x="118872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A Well-Designed Experiment</a:t>
            </a:r>
            <a:endParaRPr dirty="0"/>
          </a:p>
        </p:txBody>
      </p:sp>
      <p:sp>
        <p:nvSpPr>
          <p:cNvPr id="185" name="Google Shape;185;p27"/>
          <p:cNvSpPr txBox="1">
            <a:spLocks noGrp="1"/>
          </p:cNvSpPr>
          <p:nvPr>
            <p:ph type="body" idx="4294967295"/>
          </p:nvPr>
        </p:nvSpPr>
        <p:spPr>
          <a:xfrm>
            <a:off x="1615440" y="3125788"/>
            <a:ext cx="8626475" cy="9993312"/>
          </a:xfrm>
          <a:prstGeom prst="rect">
            <a:avLst/>
          </a:prstGeom>
          <a:noFill/>
          <a:ln>
            <a:noFill/>
          </a:ln>
        </p:spPr>
        <p:txBody>
          <a:bodyPr spcFirstLastPara="1" wrap="square" lIns="50800" tIns="50800" rIns="50800" bIns="50800" anchor="t" anchorCtr="0">
            <a:normAutofit/>
          </a:bodyPr>
          <a:lstStyle/>
          <a:p>
            <a:pPr marL="0" lvl="3" indent="1124711" algn="l" rtl="0">
              <a:lnSpc>
                <a:spcPct val="90000"/>
              </a:lnSpc>
              <a:spcBef>
                <a:spcPts val="0"/>
              </a:spcBef>
              <a:spcAft>
                <a:spcPts val="0"/>
              </a:spcAft>
              <a:buClr>
                <a:srgbClr val="0076B9"/>
              </a:buClr>
              <a:buSzPts val="6560"/>
              <a:buFont typeface="Avenir"/>
              <a:buNone/>
            </a:pPr>
            <a:r>
              <a:rPr lang="en-US" sz="6560" dirty="0">
                <a:solidFill>
                  <a:srgbClr val="0076B9"/>
                </a:solidFill>
                <a:latin typeface="Avenir"/>
                <a:ea typeface="Avenir"/>
                <a:cs typeface="Avenir"/>
                <a:sym typeface="Avenir"/>
              </a:rPr>
              <a:t>Should have</a:t>
            </a:r>
            <a:endParaRPr dirty="0"/>
          </a:p>
          <a:p>
            <a:pPr marL="499872" lvl="0" indent="-499872" algn="l" rtl="0">
              <a:lnSpc>
                <a:spcPct val="50000"/>
              </a:lnSpc>
              <a:spcBef>
                <a:spcPts val="2400"/>
              </a:spcBef>
              <a:spcAft>
                <a:spcPts val="0"/>
              </a:spcAft>
              <a:buClr>
                <a:srgbClr val="000000"/>
              </a:buClr>
              <a:buSzPts val="5446"/>
              <a:buFont typeface="Avenir"/>
              <a:buChar char="•"/>
            </a:pPr>
            <a:r>
              <a:rPr lang="en-US" sz="4428" dirty="0">
                <a:latin typeface="Avenir"/>
                <a:ea typeface="Avenir"/>
                <a:cs typeface="Avenir"/>
                <a:sym typeface="Avenir"/>
              </a:rPr>
              <a:t>Clear objectives</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Focus and simplicity</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Sufficient power</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b="1" dirty="0" err="1">
                <a:latin typeface="Avenir"/>
                <a:ea typeface="Avenir"/>
                <a:cs typeface="Avenir"/>
                <a:sym typeface="Avenir"/>
              </a:rPr>
              <a:t>Randomised</a:t>
            </a:r>
            <a:r>
              <a:rPr lang="en-US" sz="4428" dirty="0">
                <a:latin typeface="Avenir"/>
                <a:ea typeface="Avenir"/>
                <a:cs typeface="Avenir"/>
                <a:sym typeface="Avenir"/>
              </a:rPr>
              <a:t> comparisons</a:t>
            </a:r>
            <a:endParaRPr dirty="0"/>
          </a:p>
          <a:p>
            <a:pPr marL="0" lvl="5" indent="1874520" algn="l" rtl="0">
              <a:lnSpc>
                <a:spcPct val="90000"/>
              </a:lnSpc>
              <a:spcBef>
                <a:spcPts val="7300"/>
              </a:spcBef>
              <a:spcAft>
                <a:spcPts val="0"/>
              </a:spcAft>
              <a:buClr>
                <a:srgbClr val="0076B9"/>
              </a:buClr>
              <a:buSzPts val="6560"/>
              <a:buFont typeface="Avenir"/>
              <a:buNone/>
            </a:pPr>
            <a:r>
              <a:rPr lang="en-US" sz="6560" dirty="0">
                <a:solidFill>
                  <a:srgbClr val="0076B9"/>
                </a:solidFill>
                <a:latin typeface="Avenir"/>
                <a:ea typeface="Avenir"/>
                <a:cs typeface="Avenir"/>
                <a:sym typeface="Avenir"/>
              </a:rPr>
              <a:t>And be</a:t>
            </a:r>
            <a:endParaRPr dirty="0"/>
          </a:p>
          <a:p>
            <a:pPr marL="499872" lvl="0" indent="-499872" algn="l" rtl="0">
              <a:lnSpc>
                <a:spcPct val="50000"/>
              </a:lnSpc>
              <a:spcBef>
                <a:spcPts val="2400"/>
              </a:spcBef>
              <a:spcAft>
                <a:spcPts val="0"/>
              </a:spcAft>
              <a:buClr>
                <a:srgbClr val="000000"/>
              </a:buClr>
              <a:buSzPts val="5446"/>
              <a:buFont typeface="Avenir"/>
              <a:buChar char="•"/>
            </a:pPr>
            <a:r>
              <a:rPr lang="en-US" sz="4428" dirty="0">
                <a:latin typeface="Avenir"/>
                <a:ea typeface="Avenir"/>
                <a:cs typeface="Avenir"/>
                <a:sym typeface="Avenir"/>
              </a:rPr>
              <a:t>Precise</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Unbiased</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Amenable to statistical analysis</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Reproducible</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1BD69-74AC-FA46-A21C-69CF16D33B32}"/>
              </a:ext>
            </a:extLst>
          </p:cNvPr>
          <p:cNvSpPr>
            <a:spLocks noGrp="1"/>
          </p:cNvSpPr>
          <p:nvPr>
            <p:ph type="title"/>
          </p:nvPr>
        </p:nvSpPr>
        <p:spPr/>
        <p:txBody>
          <a:bodyPr/>
          <a:lstStyle/>
          <a:p>
            <a:r>
              <a:rPr lang="en-US" sz="8800" b="0" dirty="0">
                <a:latin typeface="Avenir"/>
                <a:ea typeface="Avenir"/>
                <a:cs typeface="Avenir"/>
                <a:sym typeface="Avenir"/>
              </a:rPr>
              <a:t>Variables in the experiment</a:t>
            </a:r>
            <a:endParaRPr lang="en-US" dirty="0"/>
          </a:p>
        </p:txBody>
      </p:sp>
      <p:pic>
        <p:nvPicPr>
          <p:cNvPr id="6" name="Picture 5">
            <a:extLst>
              <a:ext uri="{FF2B5EF4-FFF2-40B4-BE49-F238E27FC236}">
                <a16:creationId xmlns:a16="http://schemas.microsoft.com/office/drawing/2014/main" id="{A7621E0C-0BB4-D443-B9B7-AF6C77944E26}"/>
              </a:ext>
            </a:extLst>
          </p:cNvPr>
          <p:cNvPicPr>
            <a:picLocks noChangeAspect="1"/>
          </p:cNvPicPr>
          <p:nvPr/>
        </p:nvPicPr>
        <p:blipFill>
          <a:blip r:embed="rId2"/>
          <a:stretch>
            <a:fillRect/>
          </a:stretch>
        </p:blipFill>
        <p:spPr>
          <a:xfrm>
            <a:off x="1800549" y="2512663"/>
            <a:ext cx="7645400" cy="4165600"/>
          </a:xfrm>
          <a:prstGeom prst="rect">
            <a:avLst/>
          </a:prstGeom>
        </p:spPr>
      </p:pic>
      <p:sp>
        <p:nvSpPr>
          <p:cNvPr id="9" name="Google Shape;185;p27">
            <a:extLst>
              <a:ext uri="{FF2B5EF4-FFF2-40B4-BE49-F238E27FC236}">
                <a16:creationId xmlns:a16="http://schemas.microsoft.com/office/drawing/2014/main" id="{44D959CA-AB13-0F45-86A8-C98878781787}"/>
              </a:ext>
            </a:extLst>
          </p:cNvPr>
          <p:cNvSpPr txBox="1">
            <a:spLocks/>
          </p:cNvSpPr>
          <p:nvPr/>
        </p:nvSpPr>
        <p:spPr>
          <a:xfrm>
            <a:off x="10969690" y="2512663"/>
            <a:ext cx="12901385" cy="2318897"/>
          </a:xfrm>
          <a:prstGeom prst="rect">
            <a:avLst/>
          </a:prstGeom>
          <a:noFill/>
          <a:ln>
            <a:noFill/>
          </a:ln>
        </p:spPr>
        <p:txBody>
          <a:bodyPr spcFirstLastPara="1" wrap="square" lIns="50800" tIns="50800" rIns="50800" bIns="50800" anchor="t" anchorCtr="0">
            <a:normAutofit fontScale="77500" lnSpcReduction="20000"/>
          </a:bodyPr>
          <a:lstStyle>
            <a:defPPr marR="0" lvl="0" algn="l" rtl="0">
              <a:lnSpc>
                <a:spcPct val="100000"/>
              </a:lnSpc>
              <a:spcBef>
                <a:spcPts val="0"/>
              </a:spcBef>
              <a:spcAft>
                <a:spcPts val="0"/>
              </a:spcAft>
            </a:defPPr>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571500" indent="-571500">
              <a:buFont typeface="Arial" panose="020B0604020202020204" pitchFamily="34" charset="0"/>
              <a:buChar char="•"/>
            </a:pPr>
            <a:r>
              <a:rPr lang="en-US" sz="4000" dirty="0">
                <a:latin typeface="Avenir" panose="02000503020000020003" pitchFamily="2" charset="0"/>
              </a:rPr>
              <a:t>Independent variable also called as Input or Predictor or Explanatory variable</a:t>
            </a:r>
          </a:p>
          <a:p>
            <a:pPr marL="571500" lvl="1" indent="-571500">
              <a:buFont typeface="Arial" panose="020B0604020202020204" pitchFamily="34" charset="0"/>
              <a:buChar char="•"/>
            </a:pPr>
            <a:r>
              <a:rPr lang="en-US" sz="4000" dirty="0">
                <a:latin typeface="Avenir" panose="02000503020000020003" pitchFamily="2" charset="0"/>
              </a:rPr>
              <a:t>Dependent variables also called as output or Response variable</a:t>
            </a:r>
          </a:p>
          <a:p>
            <a:pPr marL="0" lvl="5" indent="1874520">
              <a:spcBef>
                <a:spcPts val="7300"/>
              </a:spcBef>
              <a:buClr>
                <a:srgbClr val="0076B9"/>
              </a:buClr>
              <a:buSzPts val="6560"/>
              <a:buFont typeface="Avenir"/>
              <a:buNone/>
            </a:pPr>
            <a:endParaRPr lang="en-US" dirty="0"/>
          </a:p>
        </p:txBody>
      </p:sp>
      <p:sp>
        <p:nvSpPr>
          <p:cNvPr id="10" name="Google Shape;185;p27">
            <a:extLst>
              <a:ext uri="{FF2B5EF4-FFF2-40B4-BE49-F238E27FC236}">
                <a16:creationId xmlns:a16="http://schemas.microsoft.com/office/drawing/2014/main" id="{18F0BE32-480E-EF40-8A37-739B202F45D1}"/>
              </a:ext>
            </a:extLst>
          </p:cNvPr>
          <p:cNvSpPr txBox="1">
            <a:spLocks/>
          </p:cNvSpPr>
          <p:nvPr/>
        </p:nvSpPr>
        <p:spPr>
          <a:xfrm>
            <a:off x="1206500" y="7423675"/>
            <a:ext cx="21261614" cy="5340603"/>
          </a:xfrm>
          <a:prstGeom prst="rect">
            <a:avLst/>
          </a:prstGeom>
          <a:noFill/>
          <a:ln>
            <a:noFill/>
          </a:ln>
        </p:spPr>
        <p:txBody>
          <a:bodyPr spcFirstLastPara="1" wrap="square" lIns="50800" tIns="50800" rIns="50800" bIns="50800" anchor="t" anchorCtr="0">
            <a:normAutofit/>
          </a:bodyPr>
          <a:lstStyle>
            <a:defPPr marR="0" lvl="0" algn="l" rtl="0">
              <a:lnSpc>
                <a:spcPct val="100000"/>
              </a:lnSpc>
              <a:spcBef>
                <a:spcPts val="0"/>
              </a:spcBef>
              <a:spcAft>
                <a:spcPts val="0"/>
              </a:spcAft>
            </a:defPPr>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571500" indent="-571500">
              <a:buFont typeface="Arial" panose="020B0604020202020204" pitchFamily="34" charset="0"/>
              <a:buChar char="•"/>
            </a:pPr>
            <a:r>
              <a:rPr lang="en-US" sz="4000" dirty="0">
                <a:latin typeface="Avenir" panose="02000503020000020003" pitchFamily="2" charset="0"/>
              </a:rPr>
              <a:t>Based on the type of measurements both Independent and Dependent variables further classified …</a:t>
            </a:r>
          </a:p>
          <a:p>
            <a:pPr marL="1028700" lvl="1" indent="-571500">
              <a:buFont typeface="Courier New" panose="02070309020205020404" pitchFamily="49" charset="0"/>
              <a:buChar char="o"/>
            </a:pPr>
            <a:r>
              <a:rPr lang="en-US" sz="4000" dirty="0">
                <a:latin typeface="Avenir" panose="02000503020000020003" pitchFamily="2" charset="0"/>
              </a:rPr>
              <a:t>Continuous: Height, weight, Microarray intensities</a:t>
            </a:r>
          </a:p>
          <a:p>
            <a:pPr marL="1028700" lvl="1" indent="-571500">
              <a:buFont typeface="Courier New" panose="02070309020205020404" pitchFamily="49" charset="0"/>
              <a:buChar char="o"/>
            </a:pPr>
            <a:r>
              <a:rPr lang="en-US" sz="4000" dirty="0">
                <a:latin typeface="Avenir" panose="02000503020000020003" pitchFamily="2" charset="0"/>
              </a:rPr>
              <a:t>Discontinuous: </a:t>
            </a:r>
            <a:r>
              <a:rPr lang="en-US" sz="4000" dirty="0" err="1">
                <a:latin typeface="Avenir" panose="02000503020000020003" pitchFamily="2" charset="0"/>
              </a:rPr>
              <a:t>RNAseq</a:t>
            </a:r>
            <a:r>
              <a:rPr lang="en-US" sz="4000" dirty="0">
                <a:latin typeface="Avenir" panose="02000503020000020003" pitchFamily="2" charset="0"/>
              </a:rPr>
              <a:t> counts</a:t>
            </a:r>
          </a:p>
          <a:p>
            <a:pPr marL="1028700" lvl="1" indent="-571500">
              <a:buFont typeface="Courier New" panose="02070309020205020404" pitchFamily="49" charset="0"/>
              <a:buChar char="o"/>
            </a:pPr>
            <a:r>
              <a:rPr lang="en-US" sz="4000" dirty="0">
                <a:latin typeface="Avenir" panose="02000503020000020003" pitchFamily="2" charset="0"/>
              </a:rPr>
              <a:t>Categorical : Sex, color (Categorical independent variables also called as factors)</a:t>
            </a:r>
          </a:p>
          <a:p>
            <a:pPr marL="571500" indent="-571500">
              <a:buFont typeface="Arial" panose="020B0604020202020204" pitchFamily="34" charset="0"/>
              <a:buChar char="•"/>
            </a:pPr>
            <a:endParaRPr lang="en-US" sz="4000" dirty="0">
              <a:latin typeface="Avenir" panose="02000503020000020003" pitchFamily="2" charset="0"/>
            </a:endParaRP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549395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29"/>
          <p:cNvSpPr txBox="1"/>
          <p:nvPr/>
        </p:nvSpPr>
        <p:spPr>
          <a:xfrm>
            <a:off x="6660870" y="3078105"/>
            <a:ext cx="1153652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76B9"/>
              </a:buClr>
              <a:buSzPts val="3600"/>
              <a:buFont typeface="Avenir"/>
              <a:buNone/>
            </a:pPr>
            <a:r>
              <a:rPr lang="en-US" sz="3600" b="0" i="0" u="none" strike="noStrike" cap="none" dirty="0">
                <a:solidFill>
                  <a:srgbClr val="0076B9"/>
                </a:solidFill>
                <a:latin typeface="Avenir"/>
                <a:ea typeface="Avenir"/>
                <a:cs typeface="Avenir"/>
                <a:sym typeface="Avenir"/>
              </a:rPr>
              <a:t>dependent variable = f ( independent variable ) + noise </a:t>
            </a:r>
            <a:endParaRPr dirty="0"/>
          </a:p>
        </p:txBody>
      </p:sp>
      <p:sp>
        <p:nvSpPr>
          <p:cNvPr id="197" name="Google Shape;197;p29"/>
          <p:cNvSpPr txBox="1">
            <a:spLocks noGrp="1"/>
          </p:cNvSpPr>
          <p:nvPr>
            <p:ph type="title" idx="4294967295"/>
          </p:nvPr>
        </p:nvSpPr>
        <p:spPr>
          <a:xfrm>
            <a:off x="103632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Sources of Variation</a:t>
            </a:r>
            <a:endParaRPr/>
          </a:p>
        </p:txBody>
      </p:sp>
      <p:sp>
        <p:nvSpPr>
          <p:cNvPr id="202" name="Google Shape;202;p29"/>
          <p:cNvSpPr txBox="1">
            <a:spLocks noGrp="1"/>
          </p:cNvSpPr>
          <p:nvPr>
            <p:ph type="body" idx="4294967295"/>
          </p:nvPr>
        </p:nvSpPr>
        <p:spPr>
          <a:xfrm>
            <a:off x="1036320" y="5616575"/>
            <a:ext cx="21971000" cy="6888163"/>
          </a:xfrm>
          <a:prstGeom prst="rect">
            <a:avLst/>
          </a:prstGeom>
          <a:noFill/>
          <a:ln>
            <a:noFill/>
          </a:ln>
        </p:spPr>
        <p:txBody>
          <a:bodyPr spcFirstLastPara="1" wrap="square" lIns="50800" tIns="50800" rIns="50800" bIns="50800" anchor="t" anchorCtr="0">
            <a:normAutofit/>
          </a:bodyPr>
          <a:lstStyle/>
          <a:p>
            <a:pPr marL="536447" lvl="0" indent="-536447" algn="l" rtl="0">
              <a:lnSpc>
                <a:spcPct val="90000"/>
              </a:lnSpc>
              <a:spcBef>
                <a:spcPts val="0"/>
              </a:spcBef>
              <a:spcAft>
                <a:spcPts val="0"/>
              </a:spcAft>
              <a:buClr>
                <a:srgbClr val="000000"/>
              </a:buClr>
              <a:buSzPts val="5196"/>
              <a:buFont typeface="Avenir"/>
              <a:buChar char="•"/>
            </a:pPr>
            <a:r>
              <a:rPr lang="en-US" sz="4224" dirty="0">
                <a:latin typeface="Avenir"/>
                <a:ea typeface="Avenir"/>
                <a:cs typeface="Avenir"/>
                <a:sym typeface="Avenir"/>
              </a:rPr>
              <a:t>Biological “noise”</a:t>
            </a:r>
            <a:endParaRPr dirty="0"/>
          </a:p>
          <a:p>
            <a:pPr marL="1072895" lvl="1" indent="-536446" algn="l" rtl="0">
              <a:lnSpc>
                <a:spcPct val="50000"/>
              </a:lnSpc>
              <a:spcBef>
                <a:spcPts val="800"/>
              </a:spcBef>
              <a:spcAft>
                <a:spcPts val="0"/>
              </a:spcAft>
              <a:buClr>
                <a:srgbClr val="000000"/>
              </a:buClr>
              <a:buSzPts val="5196"/>
              <a:buFont typeface="Avenir"/>
              <a:buChar char="•"/>
            </a:pPr>
            <a:r>
              <a:rPr lang="en-US" sz="4224" dirty="0">
                <a:latin typeface="Avenir"/>
                <a:ea typeface="Avenir"/>
                <a:cs typeface="Avenir"/>
                <a:sym typeface="Avenir"/>
              </a:rPr>
              <a:t>Biological processes are inherently stochastic</a:t>
            </a:r>
            <a:endParaRPr dirty="0"/>
          </a:p>
          <a:p>
            <a:pPr marL="1072895" lvl="1" indent="-536446" algn="l" rtl="0">
              <a:lnSpc>
                <a:spcPct val="50000"/>
              </a:lnSpc>
              <a:spcBef>
                <a:spcPts val="3900"/>
              </a:spcBef>
              <a:spcAft>
                <a:spcPts val="0"/>
              </a:spcAft>
              <a:buClr>
                <a:srgbClr val="000000"/>
              </a:buClr>
              <a:buSzPts val="5196"/>
              <a:buFont typeface="Avenir"/>
              <a:buChar char="•"/>
            </a:pPr>
            <a:r>
              <a:rPr lang="en-US" sz="4224" dirty="0">
                <a:latin typeface="Avenir"/>
                <a:ea typeface="Avenir"/>
                <a:cs typeface="Avenir"/>
                <a:sym typeface="Avenir"/>
              </a:rPr>
              <a:t>Single cells, cell populations, individuals, organs, species….</a:t>
            </a:r>
            <a:endParaRPr dirty="0"/>
          </a:p>
          <a:p>
            <a:pPr marL="1072895" lvl="1" indent="-536446" algn="l" rtl="0">
              <a:lnSpc>
                <a:spcPct val="50000"/>
              </a:lnSpc>
              <a:spcBef>
                <a:spcPts val="3900"/>
              </a:spcBef>
              <a:spcAft>
                <a:spcPts val="0"/>
              </a:spcAft>
              <a:buClr>
                <a:srgbClr val="000000"/>
              </a:buClr>
              <a:buSzPts val="5196"/>
              <a:buFont typeface="Avenir"/>
              <a:buChar char="•"/>
            </a:pPr>
            <a:r>
              <a:rPr lang="en-US" sz="4224" dirty="0">
                <a:latin typeface="Avenir"/>
                <a:ea typeface="Avenir"/>
                <a:cs typeface="Avenir"/>
                <a:sym typeface="Avenir"/>
              </a:rPr>
              <a:t>Timepoints, cell cycle, synchronized vs. unsynchronized</a:t>
            </a:r>
            <a:endParaRPr dirty="0"/>
          </a:p>
          <a:p>
            <a:pPr marL="536447" lvl="0" indent="-536447" algn="l" rtl="0">
              <a:lnSpc>
                <a:spcPct val="90000"/>
              </a:lnSpc>
              <a:spcBef>
                <a:spcPts val="5200"/>
              </a:spcBef>
              <a:spcAft>
                <a:spcPts val="0"/>
              </a:spcAft>
              <a:buClr>
                <a:srgbClr val="000000"/>
              </a:buClr>
              <a:buSzPts val="5196"/>
              <a:buFont typeface="Avenir"/>
              <a:buChar char="•"/>
            </a:pPr>
            <a:r>
              <a:rPr lang="en-US" sz="4224" dirty="0">
                <a:latin typeface="Avenir"/>
                <a:ea typeface="Avenir"/>
                <a:cs typeface="Avenir"/>
                <a:sym typeface="Avenir"/>
              </a:rPr>
              <a:t>Technical noise</a:t>
            </a:r>
            <a:endParaRPr dirty="0"/>
          </a:p>
          <a:p>
            <a:pPr marL="1072895" lvl="1" indent="-536446" algn="l" rtl="0">
              <a:lnSpc>
                <a:spcPct val="50000"/>
              </a:lnSpc>
              <a:spcBef>
                <a:spcPts val="800"/>
              </a:spcBef>
              <a:spcAft>
                <a:spcPts val="0"/>
              </a:spcAft>
              <a:buClr>
                <a:srgbClr val="000000"/>
              </a:buClr>
              <a:buSzPts val="5196"/>
              <a:buFont typeface="Avenir"/>
              <a:buChar char="•"/>
            </a:pPr>
            <a:r>
              <a:rPr lang="en-US" sz="4224" dirty="0">
                <a:latin typeface="Avenir"/>
                <a:ea typeface="Avenir"/>
                <a:cs typeface="Avenir"/>
                <a:sym typeface="Avenir"/>
              </a:rPr>
              <a:t>Reagents, antibodies, temperatures, pollution</a:t>
            </a:r>
            <a:endParaRPr dirty="0"/>
          </a:p>
          <a:p>
            <a:pPr marL="1072895" lvl="1" indent="-536446" algn="l" rtl="0">
              <a:lnSpc>
                <a:spcPct val="50000"/>
              </a:lnSpc>
              <a:spcBef>
                <a:spcPts val="3900"/>
              </a:spcBef>
              <a:spcAft>
                <a:spcPts val="0"/>
              </a:spcAft>
              <a:buClr>
                <a:srgbClr val="000000"/>
              </a:buClr>
              <a:buSzPts val="5196"/>
              <a:buFont typeface="Avenir"/>
              <a:buChar char="•"/>
            </a:pPr>
            <a:r>
              <a:rPr lang="en-US" sz="4224" dirty="0">
                <a:latin typeface="Avenir"/>
                <a:ea typeface="Avenir"/>
                <a:cs typeface="Avenir"/>
                <a:sym typeface="Avenir"/>
              </a:rPr>
              <a:t>Platforms, runs, operators</a:t>
            </a:r>
            <a:endParaRPr dirty="0"/>
          </a:p>
          <a:p>
            <a:pPr marL="536447" lvl="0" indent="-536447" algn="l" rtl="0">
              <a:lnSpc>
                <a:spcPct val="90000"/>
              </a:lnSpc>
              <a:spcBef>
                <a:spcPts val="3900"/>
              </a:spcBef>
              <a:spcAft>
                <a:spcPts val="0"/>
              </a:spcAft>
              <a:buClr>
                <a:srgbClr val="0076B9"/>
              </a:buClr>
              <a:buSzPts val="5196"/>
              <a:buFont typeface="Avenir"/>
              <a:buChar char="•"/>
            </a:pPr>
            <a:r>
              <a:rPr lang="en-US" sz="4224" dirty="0">
                <a:solidFill>
                  <a:srgbClr val="0076B9"/>
                </a:solidFill>
                <a:latin typeface="Avenir"/>
                <a:ea typeface="Avenir"/>
                <a:cs typeface="Avenir"/>
                <a:sym typeface="Avenir"/>
              </a:rPr>
              <a:t>Replication is required to capture variance</a:t>
            </a:r>
            <a:endParaRPr dirty="0"/>
          </a:p>
        </p:txBody>
      </p:sp>
      <p:cxnSp>
        <p:nvCxnSpPr>
          <p:cNvPr id="198" name="Google Shape;198;p29"/>
          <p:cNvCxnSpPr/>
          <p:nvPr/>
        </p:nvCxnSpPr>
        <p:spPr>
          <a:xfrm flipH="1">
            <a:off x="16387051" y="3868738"/>
            <a:ext cx="714921" cy="714921"/>
          </a:xfrm>
          <a:prstGeom prst="straightConnector1">
            <a:avLst/>
          </a:prstGeom>
          <a:noFill/>
          <a:ln w="25400" cap="flat" cmpd="sng">
            <a:solidFill>
              <a:srgbClr val="000000"/>
            </a:solidFill>
            <a:prstDash val="solid"/>
            <a:miter lim="400000"/>
            <a:headEnd type="none" w="sm" len="sm"/>
            <a:tailEnd type="triangle" w="med" len="med"/>
          </a:ln>
        </p:spPr>
      </p:cxnSp>
      <p:cxnSp>
        <p:nvCxnSpPr>
          <p:cNvPr id="199" name="Google Shape;199;p29"/>
          <p:cNvCxnSpPr/>
          <p:nvPr/>
        </p:nvCxnSpPr>
        <p:spPr>
          <a:xfrm>
            <a:off x="17877962" y="3868738"/>
            <a:ext cx="714921" cy="714921"/>
          </a:xfrm>
          <a:prstGeom prst="straightConnector1">
            <a:avLst/>
          </a:prstGeom>
          <a:noFill/>
          <a:ln w="25400" cap="flat" cmpd="sng">
            <a:solidFill>
              <a:srgbClr val="000000"/>
            </a:solidFill>
            <a:prstDash val="solid"/>
            <a:miter lim="400000"/>
            <a:headEnd type="none" w="sm" len="sm"/>
            <a:tailEnd type="triangle" w="med" len="med"/>
          </a:ln>
        </p:spPr>
      </p:cxnSp>
      <p:sp>
        <p:nvSpPr>
          <p:cNvPr id="200" name="Google Shape;200;p29"/>
          <p:cNvSpPr txBox="1"/>
          <p:nvPr/>
        </p:nvSpPr>
        <p:spPr>
          <a:xfrm>
            <a:off x="15195622" y="4641848"/>
            <a:ext cx="2120495"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dirty="0">
                <a:solidFill>
                  <a:srgbClr val="000000"/>
                </a:solidFill>
                <a:latin typeface="Avenir"/>
                <a:ea typeface="Avenir"/>
                <a:cs typeface="Avenir"/>
                <a:sym typeface="Avenir"/>
              </a:rPr>
              <a:t>Biological</a:t>
            </a:r>
            <a:endParaRPr dirty="0"/>
          </a:p>
        </p:txBody>
      </p:sp>
      <p:sp>
        <p:nvSpPr>
          <p:cNvPr id="201" name="Google Shape;201;p29"/>
          <p:cNvSpPr txBox="1"/>
          <p:nvPr/>
        </p:nvSpPr>
        <p:spPr>
          <a:xfrm>
            <a:off x="17663650" y="4675503"/>
            <a:ext cx="2396650" cy="65659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dirty="0">
                <a:solidFill>
                  <a:srgbClr val="000000"/>
                </a:solidFill>
                <a:latin typeface="Avenir"/>
                <a:ea typeface="Avenir"/>
                <a:cs typeface="Avenir"/>
                <a:sym typeface="Avenir"/>
              </a:rPr>
              <a:t>Technical</a:t>
            </a:r>
            <a:endParaRPr dirty="0"/>
          </a:p>
        </p:txBody>
      </p:sp>
    </p:spTree>
  </p:cSld>
  <p:clrMapOvr>
    <a:masterClrMapping/>
  </p:clrMapOvr>
</p:sld>
</file>

<file path=ppt/theme/theme1.xml><?xml version="1.0" encoding="utf-8"?>
<a:theme xmlns:a="http://schemas.openxmlformats.org/drawingml/2006/main" name="Cancer Research UK">
  <a:themeElements>
    <a:clrScheme name="Cancer Research 2">
      <a:dk1>
        <a:srgbClr val="58595B"/>
      </a:dk1>
      <a:lt1>
        <a:sysClr val="window" lastClr="FFFFFF"/>
      </a:lt1>
      <a:dk2>
        <a:srgbClr val="2E008B"/>
      </a:dk2>
      <a:lt2>
        <a:srgbClr val="EC008C"/>
      </a:lt2>
      <a:accent1>
        <a:srgbClr val="00B6ED"/>
      </a:accent1>
      <a:accent2>
        <a:srgbClr val="A7A8AA"/>
      </a:accent2>
      <a:accent3>
        <a:srgbClr val="AB99D1"/>
      </a:accent3>
      <a:accent4>
        <a:srgbClr val="F799D1"/>
      </a:accent4>
      <a:accent5>
        <a:srgbClr val="99E2F8"/>
      </a:accent5>
      <a:accent6>
        <a:srgbClr val="D9D9D8"/>
      </a:accent6>
      <a:hlink>
        <a:srgbClr val="AB99D1"/>
      </a:hlink>
      <a:folHlink>
        <a:srgbClr val="99E2F8"/>
      </a:folHlink>
    </a:clrScheme>
    <a:fontScheme name="Cancer Research UK - specialist">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ncer Research UK (Specialist)_16x9 template_draft4" id="{490E78E8-C2C9-433E-86D7-22AA4C5D3088}" vid="{15F283FA-0709-499B-976B-8A074D77DAEE}"/>
    </a:ext>
  </a:extLst>
</a:theme>
</file>

<file path=ppt/theme/theme2.xml><?xml version="1.0" encoding="utf-8"?>
<a:theme xmlns:a="http://schemas.openxmlformats.org/drawingml/2006/main" name="1_Cancer Research UK">
  <a:themeElements>
    <a:clrScheme name="Cancer Research 2">
      <a:dk1>
        <a:srgbClr val="58595B"/>
      </a:dk1>
      <a:lt1>
        <a:sysClr val="window" lastClr="FFFFFF"/>
      </a:lt1>
      <a:dk2>
        <a:srgbClr val="2E008B"/>
      </a:dk2>
      <a:lt2>
        <a:srgbClr val="EC008C"/>
      </a:lt2>
      <a:accent1>
        <a:srgbClr val="00B6ED"/>
      </a:accent1>
      <a:accent2>
        <a:srgbClr val="A7A8AA"/>
      </a:accent2>
      <a:accent3>
        <a:srgbClr val="AB99D1"/>
      </a:accent3>
      <a:accent4>
        <a:srgbClr val="F799D1"/>
      </a:accent4>
      <a:accent5>
        <a:srgbClr val="99E2F8"/>
      </a:accent5>
      <a:accent6>
        <a:srgbClr val="D9D9D8"/>
      </a:accent6>
      <a:hlink>
        <a:srgbClr val="AB99D1"/>
      </a:hlink>
      <a:folHlink>
        <a:srgbClr val="99E2F8"/>
      </a:folHlink>
    </a:clrScheme>
    <a:fontScheme name="Cancer Research UK - specialist">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UK Cambridge Institute PowerPoint" id="{7F2FA565-B8A7-414D-8B6A-780025C40E31}" vid="{68DF0E8F-ECF8-C749-9041-F0F08C90BC78}"/>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1514</TotalTime>
  <Words>4702</Words>
  <Application>Microsoft Macintosh PowerPoint</Application>
  <PresentationFormat>Custom</PresentationFormat>
  <Paragraphs>473</Paragraphs>
  <Slides>59</Slides>
  <Notes>48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59</vt:i4>
      </vt:variant>
    </vt:vector>
  </HeadingPairs>
  <TitlesOfParts>
    <vt:vector size="69" baseType="lpstr">
      <vt:lpstr>Avenir</vt:lpstr>
      <vt:lpstr>Calibri</vt:lpstr>
      <vt:lpstr>Times</vt:lpstr>
      <vt:lpstr>Courier New</vt:lpstr>
      <vt:lpstr>Calibri Light</vt:lpstr>
      <vt:lpstr>Arial</vt:lpstr>
      <vt:lpstr>Helvetica Neue</vt:lpstr>
      <vt:lpstr>Avenir Book</vt:lpstr>
      <vt:lpstr>Cancer Research UK</vt:lpstr>
      <vt:lpstr>1_Cancer Research UK</vt:lpstr>
      <vt:lpstr>Statistics of RNA-seq analysis</vt:lpstr>
      <vt:lpstr>PowerPoint Presentation</vt:lpstr>
      <vt:lpstr>Outline</vt:lpstr>
      <vt:lpstr>Outline</vt:lpstr>
      <vt:lpstr>PowerPoint Presentation</vt:lpstr>
      <vt:lpstr>Consequences of Poor Experimental Design</vt:lpstr>
      <vt:lpstr>A Well-Designed Experiment</vt:lpstr>
      <vt:lpstr>Variables in the experiment</vt:lpstr>
      <vt:lpstr>Sources of Variation</vt:lpstr>
      <vt:lpstr>Types of Replication</vt:lpstr>
      <vt:lpstr>Confounding Factors</vt:lpstr>
      <vt:lpstr>Confounding Factors</vt:lpstr>
      <vt:lpstr>Batch Effects</vt:lpstr>
      <vt:lpstr>Solutions</vt:lpstr>
      <vt:lpstr>Randomised Block Design</vt:lpstr>
      <vt:lpstr>Randomised Block Design</vt:lpstr>
      <vt:lpstr>Randomised Block Design</vt:lpstr>
      <vt:lpstr>Experimental Controls</vt:lpstr>
      <vt:lpstr>Examples of Experimental Controls</vt:lpstr>
      <vt:lpstr>Outline</vt:lpstr>
      <vt:lpstr>Basics on inferential statistics and hypothesis testing</vt:lpstr>
      <vt:lpstr>Basics on inferential statistics and hypothesis testing</vt:lpstr>
      <vt:lpstr>Basics on inferential statistics and hypothesis testing</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Key Concepts - Hypothesis Testing</vt:lpstr>
      <vt:lpstr>Type I and Type II Errors</vt:lpstr>
      <vt:lpstr>Type I and Type II Errors</vt:lpstr>
      <vt:lpstr>Type I and Type II Errors</vt:lpstr>
      <vt:lpstr>Power Analysis</vt:lpstr>
      <vt:lpstr>Power Analysis in Differential Expression Analysis</vt:lpstr>
      <vt:lpstr>Outline</vt:lpstr>
      <vt:lpstr>DESEQ2 workflow</vt:lpstr>
      <vt:lpstr>Normalisation</vt:lpstr>
      <vt:lpstr>General principles behind normalisation</vt:lpstr>
      <vt:lpstr>PowerPoint Presentation</vt:lpstr>
      <vt:lpstr>DESeq2 Normalisation</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PowerPoint Presentation</vt:lpstr>
      <vt:lpstr>Statistical Aspects of Differential Expression Analysis</vt:lpstr>
      <vt:lpstr>DESEQ2 workflow</vt:lpstr>
      <vt:lpstr>P-value Histograms</vt:lpstr>
      <vt:lpstr>P-value Histograms</vt:lpstr>
      <vt:lpstr>Multiplicity Correction</vt:lpstr>
      <vt:lpstr>Multiplicity Correction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of RNA-seq analysis</dc:title>
  <cp:lastModifiedBy>Abigail Edwards</cp:lastModifiedBy>
  <cp:revision>58</cp:revision>
  <dcterms:modified xsi:type="dcterms:W3CDTF">2024-10-03T00:03:17Z</dcterms:modified>
</cp:coreProperties>
</file>